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63" r:id="rId10"/>
    <p:sldId id="264" r:id="rId11"/>
    <p:sldId id="277" r:id="rId12"/>
    <p:sldId id="265" r:id="rId13"/>
    <p:sldId id="266" r:id="rId14"/>
    <p:sldId id="267" r:id="rId15"/>
    <p:sldId id="279" r:id="rId16"/>
    <p:sldId id="280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2994" y="-1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A06F9-D079-4E4E-9EB3-303F6A67D401}" type="datetimeFigureOut">
              <a:rPr lang="en-US" smtClean="0"/>
              <a:t>08-Sep-19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F5311-169A-4643-A9BC-DA080BBDFC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6" y="3257315"/>
            <a:ext cx="7314370" cy="30868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6" y="3257315"/>
            <a:ext cx="7314370" cy="30868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6" y="3257315"/>
            <a:ext cx="7314370" cy="30868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816" y="3257315"/>
            <a:ext cx="7314370" cy="308680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r-T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9811"/>
            <a:ext cx="9140952" cy="5195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6220" y="0"/>
            <a:ext cx="8904732" cy="5148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449823"/>
            <a:ext cx="6409944" cy="303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409944" y="5678423"/>
            <a:ext cx="2731007" cy="103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5914644"/>
            <a:ext cx="7594092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594092" y="5876544"/>
            <a:ext cx="1546860" cy="160020"/>
          </a:xfrm>
          <a:custGeom>
            <a:avLst/>
            <a:gdLst/>
            <a:ahLst/>
            <a:cxnLst/>
            <a:rect l="l" t="t" r="r" b="b"/>
            <a:pathLst>
              <a:path w="1546859" h="160020">
                <a:moveTo>
                  <a:pt x="1546859" y="0"/>
                </a:moveTo>
                <a:lnTo>
                  <a:pt x="0" y="38023"/>
                </a:lnTo>
                <a:lnTo>
                  <a:pt x="0" y="160019"/>
                </a:lnTo>
                <a:lnTo>
                  <a:pt x="1546859" y="76047"/>
                </a:lnTo>
                <a:lnTo>
                  <a:pt x="154685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745479" y="6056376"/>
            <a:ext cx="3395979" cy="314325"/>
          </a:xfrm>
          <a:custGeom>
            <a:avLst/>
            <a:gdLst/>
            <a:ahLst/>
            <a:cxnLst/>
            <a:rect l="l" t="t" r="r" b="b"/>
            <a:pathLst>
              <a:path w="3395979" h="314325">
                <a:moveTo>
                  <a:pt x="3395472" y="0"/>
                </a:moveTo>
                <a:lnTo>
                  <a:pt x="0" y="247345"/>
                </a:lnTo>
                <a:lnTo>
                  <a:pt x="0" y="313944"/>
                </a:lnTo>
                <a:lnTo>
                  <a:pt x="3395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6303264"/>
            <a:ext cx="5745480" cy="5532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328415" y="6417564"/>
            <a:ext cx="3991610" cy="439420"/>
          </a:xfrm>
          <a:custGeom>
            <a:avLst/>
            <a:gdLst/>
            <a:ahLst/>
            <a:cxnLst/>
            <a:rect l="l" t="t" r="r" b="b"/>
            <a:pathLst>
              <a:path w="3991609" h="439420">
                <a:moveTo>
                  <a:pt x="3583813" y="0"/>
                </a:moveTo>
                <a:lnTo>
                  <a:pt x="0" y="438911"/>
                </a:lnTo>
                <a:lnTo>
                  <a:pt x="3460115" y="438911"/>
                </a:lnTo>
                <a:lnTo>
                  <a:pt x="3991356" y="324412"/>
                </a:lnTo>
                <a:lnTo>
                  <a:pt x="35838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911340" y="6141720"/>
            <a:ext cx="2229611" cy="6004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7985759" y="5001767"/>
            <a:ext cx="1155700" cy="381000"/>
          </a:xfrm>
          <a:custGeom>
            <a:avLst/>
            <a:gdLst/>
            <a:ahLst/>
            <a:cxnLst/>
            <a:rect l="l" t="t" r="r" b="b"/>
            <a:pathLst>
              <a:path w="1155700" h="381000">
                <a:moveTo>
                  <a:pt x="0" y="0"/>
                </a:moveTo>
                <a:lnTo>
                  <a:pt x="0" y="9524"/>
                </a:lnTo>
                <a:lnTo>
                  <a:pt x="1155192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0" y="2359151"/>
            <a:ext cx="7985759" cy="26532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7985759" y="4840223"/>
            <a:ext cx="1155192" cy="5044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0" y="1453896"/>
            <a:ext cx="7985759" cy="34716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642359" y="0"/>
            <a:ext cx="5013960" cy="4326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8627364" y="4290059"/>
            <a:ext cx="513587" cy="4739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8694419" y="4108703"/>
            <a:ext cx="447040" cy="532130"/>
          </a:xfrm>
          <a:custGeom>
            <a:avLst/>
            <a:gdLst/>
            <a:ahLst/>
            <a:cxnLst/>
            <a:rect l="l" t="t" r="r" b="b"/>
            <a:pathLst>
              <a:path w="447040" h="532129">
                <a:moveTo>
                  <a:pt x="152526" y="0"/>
                </a:moveTo>
                <a:lnTo>
                  <a:pt x="0" y="142875"/>
                </a:lnTo>
                <a:lnTo>
                  <a:pt x="446531" y="531876"/>
                </a:lnTo>
                <a:lnTo>
                  <a:pt x="446531" y="274701"/>
                </a:lnTo>
                <a:lnTo>
                  <a:pt x="1525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895344" y="0"/>
            <a:ext cx="4951476" cy="42519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940808" y="0"/>
            <a:ext cx="3989832" cy="40233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536691" y="0"/>
            <a:ext cx="3489960" cy="39364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9006840" y="3927347"/>
            <a:ext cx="134111" cy="152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894064" y="1348739"/>
            <a:ext cx="247015" cy="820419"/>
          </a:xfrm>
          <a:custGeom>
            <a:avLst/>
            <a:gdLst/>
            <a:ahLst/>
            <a:cxnLst/>
            <a:rect l="l" t="t" r="r" b="b"/>
            <a:pathLst>
              <a:path w="247015" h="820419">
                <a:moveTo>
                  <a:pt x="122681" y="0"/>
                </a:moveTo>
                <a:lnTo>
                  <a:pt x="0" y="305054"/>
                </a:lnTo>
                <a:lnTo>
                  <a:pt x="246887" y="819912"/>
                </a:lnTo>
                <a:lnTo>
                  <a:pt x="246887" y="324104"/>
                </a:lnTo>
                <a:lnTo>
                  <a:pt x="12268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107680" y="0"/>
            <a:ext cx="909827" cy="16535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589264" y="0"/>
            <a:ext cx="542543" cy="12633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9044940" y="1036319"/>
            <a:ext cx="96520" cy="494030"/>
          </a:xfrm>
          <a:custGeom>
            <a:avLst/>
            <a:gdLst/>
            <a:ahLst/>
            <a:cxnLst/>
            <a:rect l="l" t="t" r="r" b="b"/>
            <a:pathLst>
              <a:path w="96520" h="494030">
                <a:moveTo>
                  <a:pt x="86359" y="0"/>
                </a:moveTo>
                <a:lnTo>
                  <a:pt x="0" y="227837"/>
                </a:lnTo>
                <a:lnTo>
                  <a:pt x="96011" y="493775"/>
                </a:lnTo>
                <a:lnTo>
                  <a:pt x="96011" y="9525"/>
                </a:lnTo>
                <a:lnTo>
                  <a:pt x="86359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3047" y="2542032"/>
            <a:ext cx="9131808" cy="29580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3047" y="3416808"/>
            <a:ext cx="9131808" cy="21214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3047" y="5042915"/>
            <a:ext cx="9131808" cy="6583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2058923" y="0"/>
            <a:ext cx="7075932" cy="50429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5271515" y="0"/>
            <a:ext cx="3863340" cy="41498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6271259" y="0"/>
            <a:ext cx="2863595" cy="39121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7173468" y="0"/>
            <a:ext cx="1961387" cy="32918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7452359" y="0"/>
            <a:ext cx="1682496" cy="30739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7908035" y="0"/>
            <a:ext cx="1226820" cy="236067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2590800"/>
            <a:ext cx="5826252" cy="20848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5788152" y="4436364"/>
            <a:ext cx="3352800" cy="11033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k object 53"/>
          <p:cNvSpPr/>
          <p:nvPr/>
        </p:nvSpPr>
        <p:spPr>
          <a:xfrm>
            <a:off x="3448811" y="0"/>
            <a:ext cx="2620517" cy="10828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k object 54"/>
          <p:cNvSpPr/>
          <p:nvPr/>
        </p:nvSpPr>
        <p:spPr>
          <a:xfrm>
            <a:off x="3526535" y="524255"/>
            <a:ext cx="2311145" cy="12291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9811"/>
            <a:ext cx="9140952" cy="51953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6220" y="0"/>
            <a:ext cx="8904732" cy="5148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0" y="5449823"/>
            <a:ext cx="6409944" cy="303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409944" y="5678423"/>
            <a:ext cx="2731007" cy="1036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0" y="5914644"/>
            <a:ext cx="7594092" cy="522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7594092" y="5876544"/>
            <a:ext cx="1546860" cy="160020"/>
          </a:xfrm>
          <a:custGeom>
            <a:avLst/>
            <a:gdLst/>
            <a:ahLst/>
            <a:cxnLst/>
            <a:rect l="l" t="t" r="r" b="b"/>
            <a:pathLst>
              <a:path w="1546859" h="160020">
                <a:moveTo>
                  <a:pt x="1546859" y="0"/>
                </a:moveTo>
                <a:lnTo>
                  <a:pt x="0" y="38023"/>
                </a:lnTo>
                <a:lnTo>
                  <a:pt x="0" y="160019"/>
                </a:lnTo>
                <a:lnTo>
                  <a:pt x="1546859" y="76047"/>
                </a:lnTo>
                <a:lnTo>
                  <a:pt x="1546859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5745479" y="6056376"/>
            <a:ext cx="3395979" cy="314325"/>
          </a:xfrm>
          <a:custGeom>
            <a:avLst/>
            <a:gdLst/>
            <a:ahLst/>
            <a:cxnLst/>
            <a:rect l="l" t="t" r="r" b="b"/>
            <a:pathLst>
              <a:path w="3395979" h="314325">
                <a:moveTo>
                  <a:pt x="3395472" y="0"/>
                </a:moveTo>
                <a:lnTo>
                  <a:pt x="0" y="247345"/>
                </a:lnTo>
                <a:lnTo>
                  <a:pt x="0" y="313944"/>
                </a:lnTo>
                <a:lnTo>
                  <a:pt x="3395472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0" y="6303264"/>
            <a:ext cx="5745480" cy="5532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3328415" y="6417564"/>
            <a:ext cx="3991610" cy="439420"/>
          </a:xfrm>
          <a:custGeom>
            <a:avLst/>
            <a:gdLst/>
            <a:ahLst/>
            <a:cxnLst/>
            <a:rect l="l" t="t" r="r" b="b"/>
            <a:pathLst>
              <a:path w="3991609" h="439420">
                <a:moveTo>
                  <a:pt x="3583813" y="0"/>
                </a:moveTo>
                <a:lnTo>
                  <a:pt x="0" y="438911"/>
                </a:lnTo>
                <a:lnTo>
                  <a:pt x="3460115" y="438911"/>
                </a:lnTo>
                <a:lnTo>
                  <a:pt x="3991356" y="324412"/>
                </a:lnTo>
                <a:lnTo>
                  <a:pt x="3583813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911340" y="6141720"/>
            <a:ext cx="2229611" cy="6004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7985759" y="5001767"/>
            <a:ext cx="1155700" cy="381000"/>
          </a:xfrm>
          <a:custGeom>
            <a:avLst/>
            <a:gdLst/>
            <a:ahLst/>
            <a:cxnLst/>
            <a:rect l="l" t="t" r="r" b="b"/>
            <a:pathLst>
              <a:path w="1155700" h="381000">
                <a:moveTo>
                  <a:pt x="0" y="0"/>
                </a:moveTo>
                <a:lnTo>
                  <a:pt x="0" y="9524"/>
                </a:lnTo>
                <a:lnTo>
                  <a:pt x="1155192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0" y="2359151"/>
            <a:ext cx="7985759" cy="26532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7985759" y="4840223"/>
            <a:ext cx="1155192" cy="5044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0" y="1453896"/>
            <a:ext cx="7985759" cy="3471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3642359" y="0"/>
            <a:ext cx="5013960" cy="43266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8627364" y="4290059"/>
            <a:ext cx="513587" cy="4739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8694419" y="4108703"/>
            <a:ext cx="447040" cy="532130"/>
          </a:xfrm>
          <a:custGeom>
            <a:avLst/>
            <a:gdLst/>
            <a:ahLst/>
            <a:cxnLst/>
            <a:rect l="l" t="t" r="r" b="b"/>
            <a:pathLst>
              <a:path w="447040" h="532129">
                <a:moveTo>
                  <a:pt x="152526" y="0"/>
                </a:moveTo>
                <a:lnTo>
                  <a:pt x="0" y="142875"/>
                </a:lnTo>
                <a:lnTo>
                  <a:pt x="446531" y="531876"/>
                </a:lnTo>
                <a:lnTo>
                  <a:pt x="446531" y="274701"/>
                </a:lnTo>
                <a:lnTo>
                  <a:pt x="152526" y="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3895344" y="0"/>
            <a:ext cx="4951476" cy="42519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4940808" y="0"/>
            <a:ext cx="3989832" cy="4023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536691" y="0"/>
            <a:ext cx="3489960" cy="393649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9006840" y="3927347"/>
            <a:ext cx="134111" cy="152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8894064" y="1348739"/>
            <a:ext cx="247015" cy="820419"/>
          </a:xfrm>
          <a:custGeom>
            <a:avLst/>
            <a:gdLst/>
            <a:ahLst/>
            <a:cxnLst/>
            <a:rect l="l" t="t" r="r" b="b"/>
            <a:pathLst>
              <a:path w="247015" h="820419">
                <a:moveTo>
                  <a:pt x="122681" y="0"/>
                </a:moveTo>
                <a:lnTo>
                  <a:pt x="0" y="305054"/>
                </a:lnTo>
                <a:lnTo>
                  <a:pt x="246887" y="819912"/>
                </a:lnTo>
                <a:lnTo>
                  <a:pt x="246887" y="324104"/>
                </a:lnTo>
                <a:lnTo>
                  <a:pt x="122681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107680" y="0"/>
            <a:ext cx="909827" cy="16535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8589264" y="0"/>
            <a:ext cx="542543" cy="12633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9044940" y="1036319"/>
            <a:ext cx="96520" cy="494030"/>
          </a:xfrm>
          <a:custGeom>
            <a:avLst/>
            <a:gdLst/>
            <a:ahLst/>
            <a:cxnLst/>
            <a:rect l="l" t="t" r="r" b="b"/>
            <a:pathLst>
              <a:path w="96520" h="494030">
                <a:moveTo>
                  <a:pt x="86359" y="0"/>
                </a:moveTo>
                <a:lnTo>
                  <a:pt x="0" y="227837"/>
                </a:lnTo>
                <a:lnTo>
                  <a:pt x="96011" y="493775"/>
                </a:lnTo>
                <a:lnTo>
                  <a:pt x="96011" y="9525"/>
                </a:lnTo>
                <a:lnTo>
                  <a:pt x="86359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3047" y="2542032"/>
            <a:ext cx="9131808" cy="29580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3047" y="3416808"/>
            <a:ext cx="9131808" cy="21214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3047" y="5042915"/>
            <a:ext cx="9131808" cy="65836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2058923" y="0"/>
            <a:ext cx="7075932" cy="50429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5271515" y="0"/>
            <a:ext cx="3863340" cy="41498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6271259" y="0"/>
            <a:ext cx="2863595" cy="39121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k object 48"/>
          <p:cNvSpPr/>
          <p:nvPr/>
        </p:nvSpPr>
        <p:spPr>
          <a:xfrm>
            <a:off x="7173468" y="0"/>
            <a:ext cx="1961387" cy="329184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k object 49"/>
          <p:cNvSpPr/>
          <p:nvPr/>
        </p:nvSpPr>
        <p:spPr>
          <a:xfrm>
            <a:off x="7452359" y="0"/>
            <a:ext cx="1682496" cy="30739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k object 50"/>
          <p:cNvSpPr/>
          <p:nvPr/>
        </p:nvSpPr>
        <p:spPr>
          <a:xfrm>
            <a:off x="7908035" y="0"/>
            <a:ext cx="1226820" cy="236067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k object 51"/>
          <p:cNvSpPr/>
          <p:nvPr/>
        </p:nvSpPr>
        <p:spPr>
          <a:xfrm>
            <a:off x="0" y="2590800"/>
            <a:ext cx="5826252" cy="20848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k object 52"/>
          <p:cNvSpPr/>
          <p:nvPr/>
        </p:nvSpPr>
        <p:spPr>
          <a:xfrm>
            <a:off x="5788152" y="4436364"/>
            <a:ext cx="3352800" cy="110337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58416" y="1346"/>
            <a:ext cx="5217795" cy="1367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3627" y="1220469"/>
            <a:ext cx="6914515" cy="30803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08-Sep-19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.png"/><Relationship Id="rId7" Type="http://schemas.openxmlformats.org/officeDocument/2006/relationships/image" Target="../media/image5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9.w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41.wmf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8.wmf"/><Relationship Id="rId5" Type="http://schemas.openxmlformats.org/officeDocument/2006/relationships/image" Target="../media/image135.wmf"/><Relationship Id="rId15" Type="http://schemas.openxmlformats.org/officeDocument/2006/relationships/image" Target="../media/image140.w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4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7.wmf"/><Relationship Id="rId1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52.png"/><Relationship Id="rId4" Type="http://schemas.openxmlformats.org/officeDocument/2006/relationships/image" Target="../media/image167.png"/><Relationship Id="rId9" Type="http://schemas.openxmlformats.org/officeDocument/2006/relationships/image" Target="../media/image1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73.png"/><Relationship Id="rId7" Type="http://schemas.openxmlformats.org/officeDocument/2006/relationships/image" Target="../media/image167.png"/><Relationship Id="rId12" Type="http://schemas.openxmlformats.org/officeDocument/2006/relationships/image" Target="../media/image18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78.png"/><Relationship Id="rId4" Type="http://schemas.openxmlformats.org/officeDocument/2006/relationships/image" Target="../media/image174.png"/><Relationship Id="rId9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26" Type="http://schemas.openxmlformats.org/officeDocument/2006/relationships/image" Target="../media/image212.png"/><Relationship Id="rId3" Type="http://schemas.openxmlformats.org/officeDocument/2006/relationships/image" Target="../media/image190.png"/><Relationship Id="rId21" Type="http://schemas.openxmlformats.org/officeDocument/2006/relationships/image" Target="../media/image207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5" Type="http://schemas.openxmlformats.org/officeDocument/2006/relationships/image" Target="../media/image211.png"/><Relationship Id="rId2" Type="http://schemas.openxmlformats.org/officeDocument/2006/relationships/image" Target="../media/image189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24" Type="http://schemas.openxmlformats.org/officeDocument/2006/relationships/image" Target="../media/image210.png"/><Relationship Id="rId5" Type="http://schemas.openxmlformats.org/officeDocument/2006/relationships/image" Target="../media/image52.png"/><Relationship Id="rId15" Type="http://schemas.openxmlformats.org/officeDocument/2006/relationships/image" Target="../media/image201.png"/><Relationship Id="rId23" Type="http://schemas.openxmlformats.org/officeDocument/2006/relationships/image" Target="../media/image209.png"/><Relationship Id="rId28" Type="http://schemas.openxmlformats.org/officeDocument/2006/relationships/image" Target="../media/image214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Relationship Id="rId22" Type="http://schemas.openxmlformats.org/officeDocument/2006/relationships/image" Target="../media/image208.png"/><Relationship Id="rId27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" Type="http://schemas.openxmlformats.org/officeDocument/2006/relationships/image" Target="../media/image235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image" Target="../media/image43.png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52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2819400"/>
            <a:ext cx="64623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Software </a:t>
            </a:r>
            <a:r>
              <a:rPr lang="en-US" dirty="0" smtClean="0"/>
              <a:t>Cost Estimation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0283" y="1965960"/>
            <a:ext cx="6553961" cy="264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73708" y="1929383"/>
            <a:ext cx="6553200" cy="2639695"/>
          </a:xfrm>
          <a:custGeom>
            <a:avLst/>
            <a:gdLst/>
            <a:ahLst/>
            <a:cxnLst/>
            <a:rect l="l" t="t" r="r" b="b"/>
            <a:pathLst>
              <a:path w="6553200" h="2639695">
                <a:moveTo>
                  <a:pt x="0" y="2639568"/>
                </a:moveTo>
                <a:lnTo>
                  <a:pt x="6553200" y="2639568"/>
                </a:lnTo>
                <a:lnTo>
                  <a:pt x="6553200" y="0"/>
                </a:lnTo>
                <a:lnTo>
                  <a:pt x="0" y="0"/>
                </a:lnTo>
                <a:lnTo>
                  <a:pt x="0" y="2639568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6463" y="0"/>
            <a:ext cx="6447282" cy="121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2535" y="655319"/>
            <a:ext cx="5295138" cy="12291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58823" y="132714"/>
            <a:ext cx="574675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645" marR="5080" indent="-576580">
              <a:lnSpc>
                <a:spcPct val="100000"/>
              </a:lnSpc>
              <a:spcBef>
                <a:spcPts val="100"/>
              </a:spcBef>
            </a:pPr>
            <a:r>
              <a:rPr dirty="0"/>
              <a:t>Conventional</a:t>
            </a:r>
            <a:r>
              <a:rPr spc="-60" dirty="0"/>
              <a:t> </a:t>
            </a:r>
            <a:r>
              <a:rPr dirty="0"/>
              <a:t>Methods:  LOC/FP</a:t>
            </a:r>
            <a:r>
              <a:rPr spc="-20" dirty="0"/>
              <a:t> </a:t>
            </a:r>
            <a:r>
              <a:rPr dirty="0"/>
              <a:t>Approach</a:t>
            </a:r>
          </a:p>
        </p:txBody>
      </p:sp>
      <p:sp>
        <p:nvSpPr>
          <p:cNvPr id="7" name="object 7"/>
          <p:cNvSpPr/>
          <p:nvPr/>
        </p:nvSpPr>
        <p:spPr>
          <a:xfrm>
            <a:off x="1249680" y="2272283"/>
            <a:ext cx="7165085" cy="899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0619" y="2535923"/>
            <a:ext cx="300977" cy="302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0462" y="2545207"/>
            <a:ext cx="254507" cy="256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9680" y="2759964"/>
            <a:ext cx="5272278" cy="8999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49680" y="3345179"/>
            <a:ext cx="6532626" cy="8999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0852" y="2379091"/>
            <a:ext cx="6544945" cy="1586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compute LOC/FP using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r>
              <a:rPr sz="32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information domain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use historical effort for the</a:t>
            </a:r>
            <a:r>
              <a:rPr sz="32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0619" y="3608819"/>
            <a:ext cx="300977" cy="3025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0462" y="3618103"/>
            <a:ext cx="254507" cy="256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30275" y="275034"/>
            <a:ext cx="7239000" cy="677108"/>
          </a:xfrm>
        </p:spPr>
        <p:txBody>
          <a:bodyPr/>
          <a:lstStyle/>
          <a:p>
            <a:pPr eaLnBrk="1" hangingPunct="1"/>
            <a:r>
              <a:rPr lang="en-US" smtClean="0"/>
              <a:t>Comparing LOC and FP</a:t>
            </a:r>
            <a:endParaRPr lang="en-US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153"/>
            <a:ext cx="2133600" cy="366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63E4D2E-0046-4299-976B-6585B88AA8E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368425" y="2384228"/>
            <a:ext cx="5494338" cy="3232547"/>
          </a:xfrm>
          <a:prstGeom prst="rect">
            <a:avLst/>
          </a:prstGeom>
          <a:solidFill>
            <a:srgbClr val="96E3F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tr-TR" sz="2000">
              <a:latin typeface="+mn-lt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57325" y="1821656"/>
          <a:ext cx="6192838" cy="501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Document" r:id="rId4" imgW="5486400" imgH="396240" progId="Word.Document.8">
                  <p:embed/>
                </p:oleObj>
              </mc:Choice>
              <mc:Fallback>
                <p:oleObj name="Document" r:id="rId4" imgW="5486400" imgH="3962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1821656"/>
                        <a:ext cx="6192838" cy="5018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1527175" y="2439590"/>
          <a:ext cx="6140450" cy="20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6" imgW="5486400" imgH="161544" progId="Word.Document.8">
                  <p:embed/>
                </p:oleObj>
              </mc:Choice>
              <mc:Fallback>
                <p:oleObj name="Document" r:id="rId6" imgW="5486400" imgH="1615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2439590"/>
                        <a:ext cx="6140450" cy="20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1508126" y="2668191"/>
          <a:ext cx="6176963" cy="60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8" imgW="5486400" imgH="481584" progId="Word.Document.8">
                  <p:embed/>
                </p:oleObj>
              </mc:Choice>
              <mc:Fallback>
                <p:oleObj name="Document" r:id="rId8" imgW="5486400" imgH="4815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6" y="2668191"/>
                        <a:ext cx="6176963" cy="6090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7"/>
          <p:cNvGraphicFramePr>
            <a:graphicFrameLocks noChangeAspect="1"/>
          </p:cNvGraphicFramePr>
          <p:nvPr/>
        </p:nvGraphicFramePr>
        <p:xfrm>
          <a:off x="1485901" y="3343276"/>
          <a:ext cx="6194425" cy="203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10" imgW="5486400" imgH="161544" progId="Word.Document.8">
                  <p:embed/>
                </p:oleObj>
              </mc:Choice>
              <mc:Fallback>
                <p:oleObj name="Document" r:id="rId10" imgW="5486400" imgH="1615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1" y="3343276"/>
                        <a:ext cx="6194425" cy="203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8"/>
          <p:cNvGraphicFramePr>
            <a:graphicFrameLocks noChangeAspect="1"/>
          </p:cNvGraphicFramePr>
          <p:nvPr/>
        </p:nvGraphicFramePr>
        <p:xfrm>
          <a:off x="1497013" y="3548659"/>
          <a:ext cx="6170612" cy="403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r:id="rId12" imgW="5486400" imgH="320040" progId="Word.Document.8">
                  <p:embed/>
                </p:oleObj>
              </mc:Choice>
              <mc:Fallback>
                <p:oleObj name="Document" r:id="rId12" imgW="5486400" imgH="3200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3548659"/>
                        <a:ext cx="6170612" cy="403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9"/>
          <p:cNvGraphicFramePr>
            <a:graphicFrameLocks noChangeAspect="1"/>
          </p:cNvGraphicFramePr>
          <p:nvPr/>
        </p:nvGraphicFramePr>
        <p:xfrm>
          <a:off x="1493838" y="3970140"/>
          <a:ext cx="6176962" cy="60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Document" r:id="rId14" imgW="5486400" imgH="481584" progId="Word.Document.8">
                  <p:embed/>
                </p:oleObj>
              </mc:Choice>
              <mc:Fallback>
                <p:oleObj name="Document" r:id="rId14" imgW="5486400" imgH="4815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970140"/>
                        <a:ext cx="6176962" cy="609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Object 10"/>
          <p:cNvGraphicFramePr>
            <a:graphicFrameLocks noChangeAspect="1"/>
          </p:cNvGraphicFramePr>
          <p:nvPr/>
        </p:nvGraphicFramePr>
        <p:xfrm>
          <a:off x="1493838" y="4584503"/>
          <a:ext cx="6176962" cy="60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Document" r:id="rId16" imgW="5486400" imgH="481584" progId="Word.Document.8">
                  <p:embed/>
                </p:oleObj>
              </mc:Choice>
              <mc:Fallback>
                <p:oleObj name="Document" r:id="rId16" imgW="5486400" imgH="4815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4584503"/>
                        <a:ext cx="6176962" cy="609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3" name="Object 11"/>
          <p:cNvGraphicFramePr>
            <a:graphicFrameLocks noChangeAspect="1"/>
          </p:cNvGraphicFramePr>
          <p:nvPr/>
        </p:nvGraphicFramePr>
        <p:xfrm>
          <a:off x="1512888" y="5220297"/>
          <a:ext cx="6140450" cy="20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ocument" r:id="rId18" imgW="5486400" imgH="161544" progId="Word.Document.8">
                  <p:embed/>
                </p:oleObj>
              </mc:Choice>
              <mc:Fallback>
                <p:oleObj name="Document" r:id="rId18" imgW="5486400" imgH="16154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5220297"/>
                        <a:ext cx="6140450" cy="201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7" name="Text Box 12"/>
          <p:cNvSpPr txBox="1">
            <a:spLocks noChangeArrowheads="1"/>
          </p:cNvSpPr>
          <p:nvPr/>
        </p:nvSpPr>
        <p:spPr bwMode="auto">
          <a:xfrm>
            <a:off x="2971800" y="5752505"/>
            <a:ext cx="3702050" cy="31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r>
              <a:rPr lang="en-US" sz="1400" dirty="0">
                <a:solidFill>
                  <a:schemeClr val="accent5"/>
                </a:solidFill>
              </a:rPr>
              <a:t>Representative values developed by QSM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365667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8532" y="178307"/>
            <a:ext cx="6912102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1780" y="326263"/>
            <a:ext cx="6209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 LOC</a:t>
            </a:r>
            <a:r>
              <a:rPr spc="-80" dirty="0"/>
              <a:t> </a:t>
            </a:r>
            <a:r>
              <a:rPr dirty="0"/>
              <a:t>Approach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78206" y="1558740"/>
          <a:ext cx="6714489" cy="3707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8860"/>
                <a:gridCol w="1279525"/>
                <a:gridCol w="1026160"/>
                <a:gridCol w="861060"/>
                <a:gridCol w="912494"/>
                <a:gridCol w="1596390"/>
              </a:tblGrid>
              <a:tr h="440055"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Functions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8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350" b="1" spc="-2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85" dirty="0">
                          <a:latin typeface="Arial"/>
                          <a:cs typeface="Arial"/>
                        </a:rPr>
                        <a:t>stimate</a:t>
                      </a:r>
                      <a:r>
                        <a:rPr sz="1350" b="1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9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3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135" dirty="0">
                          <a:latin typeface="Arial"/>
                          <a:cs typeface="Arial"/>
                        </a:rPr>
                        <a:t>LOC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105" dirty="0">
                          <a:latin typeface="Arial"/>
                          <a:cs typeface="Arial"/>
                        </a:rPr>
                        <a:t>LOC/pm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105" dirty="0">
                          <a:latin typeface="Arial"/>
                          <a:cs typeface="Arial"/>
                        </a:rPr>
                        <a:t>$/LOC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Cost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55" dirty="0">
                          <a:latin typeface="Arial"/>
                          <a:cs typeface="Arial"/>
                        </a:rPr>
                        <a:t>Effort</a:t>
                      </a:r>
                      <a:r>
                        <a:rPr sz="135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50" b="1" spc="-80" dirty="0">
                          <a:latin typeface="Arial"/>
                          <a:cs typeface="Arial"/>
                        </a:rPr>
                        <a:t>(months)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110" dirty="0">
                          <a:latin typeface="Arial"/>
                          <a:cs typeface="Arial"/>
                        </a:rPr>
                        <a:t>UICF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2340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315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14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25" dirty="0">
                          <a:latin typeface="Arial"/>
                          <a:cs typeface="Arial"/>
                        </a:rPr>
                        <a:t>32</a:t>
                      </a:r>
                      <a:r>
                        <a:rPr sz="1350" b="1" spc="-3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350" b="1" spc="25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857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75" dirty="0">
                          <a:latin typeface="Arial"/>
                          <a:cs typeface="Arial"/>
                        </a:rPr>
                        <a:t>7.4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100" dirty="0">
                          <a:latin typeface="Arial"/>
                          <a:cs typeface="Arial"/>
                        </a:rPr>
                        <a:t>2DGA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5380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220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107,000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24.4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100" dirty="0">
                          <a:latin typeface="Arial"/>
                          <a:cs typeface="Arial"/>
                        </a:rPr>
                        <a:t>3DGA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6800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220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136,000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30.9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140" dirty="0">
                          <a:latin typeface="Arial"/>
                          <a:cs typeface="Arial"/>
                        </a:rPr>
                        <a:t>DSM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3350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240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18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25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1350" b="1" spc="-3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350" b="1" spc="25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13.9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130" dirty="0">
                          <a:latin typeface="Arial"/>
                          <a:cs typeface="Arial"/>
                        </a:rPr>
                        <a:t>CGDF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4950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109,000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24.7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125" dirty="0">
                          <a:latin typeface="Arial"/>
                          <a:cs typeface="Arial"/>
                        </a:rPr>
                        <a:t>PCF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143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2140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140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28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20014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25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1350" b="1" spc="-35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350" b="1" spc="25" dirty="0">
                          <a:latin typeface="Arial"/>
                          <a:cs typeface="Arial"/>
                        </a:rPr>
                        <a:t>00</a:t>
                      </a:r>
                      <a:r>
                        <a:rPr sz="1350" b="1" dirty="0">
                          <a:latin typeface="Arial"/>
                          <a:cs typeface="Arial"/>
                        </a:rPr>
                        <a:t>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15.2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350" b="1" spc="-165" dirty="0">
                          <a:latin typeface="Arial"/>
                          <a:cs typeface="Arial"/>
                        </a:rPr>
                        <a:t>DAM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1239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594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90" dirty="0">
                          <a:latin typeface="Arial"/>
                          <a:cs typeface="Arial"/>
                        </a:rPr>
                        <a:t>8400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577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300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350" b="1" spc="-60" dirty="0">
                          <a:latin typeface="Arial"/>
                          <a:cs typeface="Arial"/>
                        </a:rPr>
                        <a:t>18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151,000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350" b="1" spc="-70" dirty="0">
                          <a:latin typeface="Arial"/>
                          <a:cs typeface="Arial"/>
                        </a:rPr>
                        <a:t>28.0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350" b="1" spc="-75" dirty="0">
                          <a:latin typeface="Arial"/>
                          <a:cs typeface="Arial"/>
                        </a:rPr>
                        <a:t>Totals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350" b="1" spc="-65" dirty="0">
                          <a:latin typeface="Arial"/>
                          <a:cs typeface="Arial"/>
                        </a:rPr>
                        <a:t>33,360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217804">
                        <a:lnSpc>
                          <a:spcPct val="100000"/>
                        </a:lnSpc>
                      </a:pPr>
                      <a:r>
                        <a:rPr sz="1350" b="1" spc="-80" dirty="0">
                          <a:latin typeface="Arial"/>
                          <a:cs typeface="Arial"/>
                        </a:rPr>
                        <a:t>655,000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496570">
                        <a:lnSpc>
                          <a:spcPct val="100000"/>
                        </a:lnSpc>
                      </a:pPr>
                      <a:r>
                        <a:rPr sz="1350" b="1" spc="-65" dirty="0">
                          <a:latin typeface="Arial"/>
                          <a:cs typeface="Arial"/>
                        </a:rPr>
                        <a:t>145.0</a:t>
                      </a:r>
                      <a:endParaRPr sz="13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0180" y="249936"/>
            <a:ext cx="6476238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73427" y="397205"/>
            <a:ext cx="5777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 FP</a:t>
            </a:r>
            <a:r>
              <a:rPr spc="-65" dirty="0"/>
              <a:t> </a:t>
            </a:r>
            <a:r>
              <a:rPr dirty="0"/>
              <a:t>Approach</a:t>
            </a:r>
          </a:p>
        </p:txBody>
      </p:sp>
      <p:sp>
        <p:nvSpPr>
          <p:cNvPr id="4" name="object 4"/>
          <p:cNvSpPr/>
          <p:nvPr/>
        </p:nvSpPr>
        <p:spPr>
          <a:xfrm>
            <a:off x="406244" y="1299583"/>
            <a:ext cx="4907280" cy="4611370"/>
          </a:xfrm>
          <a:custGeom>
            <a:avLst/>
            <a:gdLst/>
            <a:ahLst/>
            <a:cxnLst/>
            <a:rect l="l" t="t" r="r" b="b"/>
            <a:pathLst>
              <a:path w="4907280" h="4611370">
                <a:moveTo>
                  <a:pt x="0" y="4610898"/>
                </a:moveTo>
                <a:lnTo>
                  <a:pt x="4906699" y="4610898"/>
                </a:lnTo>
                <a:lnTo>
                  <a:pt x="4906699" y="0"/>
                </a:lnTo>
                <a:lnTo>
                  <a:pt x="0" y="0"/>
                </a:lnTo>
                <a:lnTo>
                  <a:pt x="0" y="46108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622" y="1285076"/>
            <a:ext cx="4919980" cy="4625975"/>
          </a:xfrm>
          <a:custGeom>
            <a:avLst/>
            <a:gdLst/>
            <a:ahLst/>
            <a:cxnLst/>
            <a:rect l="l" t="t" r="r" b="b"/>
            <a:pathLst>
              <a:path w="4919980" h="4625975">
                <a:moveTo>
                  <a:pt x="0" y="4625405"/>
                </a:moveTo>
                <a:lnTo>
                  <a:pt x="4919364" y="4625405"/>
                </a:lnTo>
                <a:lnTo>
                  <a:pt x="4919364" y="0"/>
                </a:lnTo>
                <a:lnTo>
                  <a:pt x="0" y="0"/>
                </a:lnTo>
                <a:lnTo>
                  <a:pt x="0" y="4625405"/>
                </a:lnTo>
                <a:close/>
              </a:path>
            </a:pathLst>
          </a:custGeom>
          <a:ln w="544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056" y="1456825"/>
            <a:ext cx="202120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measurement</a:t>
            </a:r>
            <a:r>
              <a:rPr sz="1550" b="1" u="heavy" spc="-14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550" b="1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parameter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8142" y="1456825"/>
            <a:ext cx="50355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u="heavy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</a:t>
            </a:r>
            <a:r>
              <a:rPr sz="1550" b="1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</a:t>
            </a:r>
            <a:r>
              <a:rPr sz="1550" b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1550" b="1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</a:t>
            </a:r>
            <a:r>
              <a:rPr sz="155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056" y="4502629"/>
            <a:ext cx="91186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00" dirty="0">
                <a:latin typeface="Arial"/>
                <a:cs typeface="Arial"/>
              </a:rPr>
              <a:t>count-total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12819" y="4458836"/>
            <a:ext cx="621665" cy="299720"/>
          </a:xfrm>
          <a:custGeom>
            <a:avLst/>
            <a:gdLst/>
            <a:ahLst/>
            <a:cxnLst/>
            <a:rect l="l" t="t" r="r" b="b"/>
            <a:pathLst>
              <a:path w="621664" h="299720">
                <a:moveTo>
                  <a:pt x="0" y="299091"/>
                </a:moveTo>
                <a:lnTo>
                  <a:pt x="621268" y="299091"/>
                </a:lnTo>
                <a:lnTo>
                  <a:pt x="621268" y="0"/>
                </a:lnTo>
                <a:lnTo>
                  <a:pt x="0" y="0"/>
                </a:lnTo>
                <a:lnTo>
                  <a:pt x="0" y="299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2062" y="4587168"/>
            <a:ext cx="165100" cy="128270"/>
          </a:xfrm>
          <a:custGeom>
            <a:avLst/>
            <a:gdLst/>
            <a:ahLst/>
            <a:cxnLst/>
            <a:rect l="l" t="t" r="r" b="b"/>
            <a:pathLst>
              <a:path w="165100" h="128270">
                <a:moveTo>
                  <a:pt x="0" y="0"/>
                </a:moveTo>
                <a:lnTo>
                  <a:pt x="0" y="127991"/>
                </a:lnTo>
                <a:lnTo>
                  <a:pt x="164641" y="7107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6089" y="465824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28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80484" y="1442744"/>
            <a:ext cx="57975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u="heavy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</a:t>
            </a:r>
            <a:r>
              <a:rPr sz="1550" b="1" u="heavy" spc="-7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550" b="1" u="heavy" spc="-13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i</a:t>
            </a:r>
            <a:r>
              <a:rPr sz="1550" b="1" u="heavy" spc="-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</a:t>
            </a:r>
            <a:r>
              <a:rPr sz="1550" b="1" u="heavy" spc="-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</a:t>
            </a:r>
            <a:r>
              <a:rPr sz="1550" b="1" u="heavy" spc="-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056" y="4915205"/>
            <a:ext cx="1717675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10" dirty="0">
                <a:latin typeface="Arial"/>
                <a:cs typeface="Arial"/>
              </a:rPr>
              <a:t>complexity</a:t>
            </a:r>
            <a:r>
              <a:rPr sz="1550" b="1" spc="-130" dirty="0">
                <a:latin typeface="Arial"/>
                <a:cs typeface="Arial"/>
              </a:rPr>
              <a:t> </a:t>
            </a:r>
            <a:r>
              <a:rPr sz="1550" b="1" spc="-110" dirty="0">
                <a:latin typeface="Arial"/>
                <a:cs typeface="Arial"/>
              </a:rPr>
              <a:t>multiplier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056" y="5342288"/>
            <a:ext cx="116459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05" dirty="0">
                <a:latin typeface="Arial"/>
                <a:cs typeface="Arial"/>
              </a:rPr>
              <a:t>feature</a:t>
            </a:r>
            <a:r>
              <a:rPr sz="1550" b="1" spc="-70" dirty="0">
                <a:latin typeface="Arial"/>
                <a:cs typeface="Arial"/>
              </a:rPr>
              <a:t> </a:t>
            </a:r>
            <a:r>
              <a:rPr sz="1550" b="1" spc="-100" dirty="0">
                <a:latin typeface="Arial"/>
                <a:cs typeface="Arial"/>
              </a:rPr>
              <a:t>points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2819" y="4914550"/>
            <a:ext cx="621665" cy="285115"/>
          </a:xfrm>
          <a:custGeom>
            <a:avLst/>
            <a:gdLst/>
            <a:ahLst/>
            <a:cxnLst/>
            <a:rect l="l" t="t" r="r" b="b"/>
            <a:pathLst>
              <a:path w="621664" h="285114">
                <a:moveTo>
                  <a:pt x="0" y="284598"/>
                </a:moveTo>
                <a:lnTo>
                  <a:pt x="621268" y="284598"/>
                </a:lnTo>
                <a:lnTo>
                  <a:pt x="621268" y="0"/>
                </a:lnTo>
                <a:lnTo>
                  <a:pt x="0" y="0"/>
                </a:lnTo>
                <a:lnTo>
                  <a:pt x="0" y="2845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0154" y="4900057"/>
            <a:ext cx="634365" cy="299720"/>
          </a:xfrm>
          <a:custGeom>
            <a:avLst/>
            <a:gdLst/>
            <a:ahLst/>
            <a:cxnLst/>
            <a:rect l="l" t="t" r="r" b="b"/>
            <a:pathLst>
              <a:path w="634364" h="299720">
                <a:moveTo>
                  <a:pt x="0" y="299091"/>
                </a:moveTo>
                <a:lnTo>
                  <a:pt x="633895" y="299091"/>
                </a:lnTo>
                <a:lnTo>
                  <a:pt x="633895" y="0"/>
                </a:lnTo>
                <a:lnTo>
                  <a:pt x="0" y="0"/>
                </a:lnTo>
                <a:lnTo>
                  <a:pt x="0" y="299091"/>
                </a:lnTo>
                <a:close/>
              </a:path>
            </a:pathLst>
          </a:custGeom>
          <a:ln w="562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12819" y="5327125"/>
            <a:ext cx="621665" cy="299085"/>
          </a:xfrm>
          <a:custGeom>
            <a:avLst/>
            <a:gdLst/>
            <a:ahLst/>
            <a:cxnLst/>
            <a:rect l="l" t="t" r="r" b="b"/>
            <a:pathLst>
              <a:path w="621664" h="299085">
                <a:moveTo>
                  <a:pt x="0" y="298750"/>
                </a:moveTo>
                <a:lnTo>
                  <a:pt x="621268" y="298750"/>
                </a:lnTo>
                <a:lnTo>
                  <a:pt x="621268" y="0"/>
                </a:lnTo>
                <a:lnTo>
                  <a:pt x="0" y="0"/>
                </a:lnTo>
                <a:lnTo>
                  <a:pt x="0" y="29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87616" y="5298509"/>
            <a:ext cx="659130" cy="342265"/>
          </a:xfrm>
          <a:custGeom>
            <a:avLst/>
            <a:gdLst/>
            <a:ahLst/>
            <a:cxnLst/>
            <a:rect l="l" t="t" r="r" b="b"/>
            <a:pathLst>
              <a:path w="659129" h="342264">
                <a:moveTo>
                  <a:pt x="0" y="341859"/>
                </a:moveTo>
                <a:lnTo>
                  <a:pt x="659136" y="341859"/>
                </a:lnTo>
                <a:lnTo>
                  <a:pt x="659136" y="0"/>
                </a:lnTo>
                <a:lnTo>
                  <a:pt x="0" y="0"/>
                </a:lnTo>
                <a:lnTo>
                  <a:pt x="0" y="341859"/>
                </a:lnTo>
                <a:close/>
              </a:path>
            </a:pathLst>
          </a:custGeom>
          <a:ln w="1114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10349" y="3334607"/>
            <a:ext cx="1610360" cy="527050"/>
          </a:xfrm>
          <a:prstGeom prst="rect">
            <a:avLst/>
          </a:prstGeom>
          <a:solidFill>
            <a:srgbClr val="FFFFFF"/>
          </a:solidFill>
          <a:ln w="56901">
            <a:solidFill>
              <a:srgbClr val="00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685"/>
              </a:spcBef>
            </a:pPr>
            <a:r>
              <a:rPr sz="2000" spc="-75" dirty="0">
                <a:latin typeface="Arial"/>
                <a:cs typeface="Arial"/>
              </a:rPr>
              <a:t>0.25 </a:t>
            </a:r>
            <a:r>
              <a:rPr sz="2000" spc="-155" dirty="0">
                <a:latin typeface="Arial"/>
                <a:cs typeface="Arial"/>
              </a:rPr>
              <a:t>p-m </a:t>
            </a:r>
            <a:r>
              <a:rPr sz="2000" spc="-55" dirty="0">
                <a:latin typeface="Arial"/>
                <a:cs typeface="Arial"/>
              </a:rPr>
              <a:t>/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135" dirty="0">
                <a:latin typeface="Arial"/>
                <a:cs typeface="Arial"/>
              </a:rPr>
              <a:t>FP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96622" y="3406476"/>
            <a:ext cx="106553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spc="-120" dirty="0">
                <a:solidFill>
                  <a:schemeClr val="accent5"/>
                </a:solidFill>
                <a:latin typeface="Arial"/>
                <a:cs typeface="Arial"/>
              </a:rPr>
              <a:t>= </a:t>
            </a:r>
            <a:r>
              <a:rPr sz="2000" spc="-114" dirty="0">
                <a:solidFill>
                  <a:schemeClr val="accent5"/>
                </a:solidFill>
                <a:latin typeface="Arial"/>
                <a:cs typeface="Arial"/>
              </a:rPr>
              <a:t>120</a:t>
            </a:r>
            <a:r>
              <a:rPr sz="2000" spc="-30" dirty="0">
                <a:solidFill>
                  <a:schemeClr val="accent5"/>
                </a:solidFill>
                <a:latin typeface="Arial"/>
                <a:cs typeface="Arial"/>
              </a:rPr>
              <a:t> </a:t>
            </a:r>
            <a:r>
              <a:rPr sz="2000" spc="-120" dirty="0">
                <a:solidFill>
                  <a:schemeClr val="accent5"/>
                </a:solidFill>
                <a:latin typeface="Arial"/>
                <a:cs typeface="Arial"/>
              </a:rPr>
              <a:t>p-m</a:t>
            </a:r>
            <a:endParaRPr sz="2000" dirty="0">
              <a:solidFill>
                <a:schemeClr val="accent5"/>
              </a:solidFill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590006" y="1943869"/>
          <a:ext cx="4565012" cy="2385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6955"/>
                <a:gridCol w="654684"/>
                <a:gridCol w="436245"/>
                <a:gridCol w="368300"/>
                <a:gridCol w="351789"/>
                <a:gridCol w="447039"/>
              </a:tblGrid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ts val="1735"/>
                        </a:lnSpc>
                      </a:pPr>
                      <a:r>
                        <a:rPr sz="1550" b="1" spc="-114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550" b="1" spc="-10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550" b="1" spc="-90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1550" b="1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100" dirty="0">
                          <a:latin typeface="Arial"/>
                          <a:cs typeface="Arial"/>
                        </a:rPr>
                        <a:t>inputs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40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ts val="1850"/>
                        </a:lnSpc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1850"/>
                        </a:lnSpc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850"/>
                        </a:lnSpc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735"/>
                        </a:lnSpc>
                      </a:pPr>
                      <a:r>
                        <a:rPr sz="1550" b="1" spc="-110" dirty="0">
                          <a:latin typeface="Arial"/>
                          <a:cs typeface="Arial"/>
                        </a:rPr>
                        <a:t>160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50" b="1" spc="-114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550" b="1" spc="-10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550" b="1" spc="-90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1550" b="1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90" dirty="0">
                          <a:latin typeface="Arial"/>
                          <a:cs typeface="Arial"/>
                        </a:rPr>
                        <a:t>outputs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25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50" b="1" spc="-110" dirty="0">
                          <a:latin typeface="Arial"/>
                          <a:cs typeface="Arial"/>
                        </a:rPr>
                        <a:t>125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FFFFFF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114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550" b="1" spc="-10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550" b="1" spc="-90" dirty="0">
                          <a:latin typeface="Arial"/>
                          <a:cs typeface="Arial"/>
                        </a:rPr>
                        <a:t>user</a:t>
                      </a:r>
                      <a:r>
                        <a:rPr sz="155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95" dirty="0">
                          <a:latin typeface="Arial"/>
                          <a:cs typeface="Arial"/>
                        </a:rPr>
                        <a:t>inquiries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12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48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50" b="1" spc="-114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550" b="1" spc="-10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55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110" dirty="0">
                          <a:latin typeface="Arial"/>
                          <a:cs typeface="Arial"/>
                        </a:rPr>
                        <a:t>files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28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FFFFFF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114" dirty="0">
                          <a:latin typeface="Arial"/>
                          <a:cs typeface="Arial"/>
                        </a:rPr>
                        <a:t>number </a:t>
                      </a:r>
                      <a:r>
                        <a:rPr sz="1550" b="1" spc="-105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55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50" b="1" spc="-100" dirty="0">
                          <a:latin typeface="Arial"/>
                          <a:cs typeface="Arial"/>
                        </a:rPr>
                        <a:t>ext.interfaces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4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7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80" dirty="0">
                          <a:latin typeface="Arial"/>
                          <a:cs typeface="Arial"/>
                        </a:rPr>
                        <a:t>28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</a:tr>
              <a:tr h="3390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110" dirty="0">
                          <a:latin typeface="Arial"/>
                          <a:cs typeface="Arial"/>
                        </a:rPr>
                        <a:t>algorithms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350">
                        <a:lnSpc>
                          <a:spcPts val="1785"/>
                        </a:lnSpc>
                        <a:spcBef>
                          <a:spcPts val="785"/>
                        </a:spcBef>
                      </a:pPr>
                      <a:r>
                        <a:rPr sz="1550" b="1" spc="-65" dirty="0">
                          <a:latin typeface="Arial"/>
                          <a:cs typeface="Arial"/>
                        </a:rPr>
                        <a:t>60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x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3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550" b="1" dirty="0">
                          <a:latin typeface="Arial"/>
                          <a:cs typeface="Arial"/>
                        </a:rPr>
                        <a:t>=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857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550" b="1" spc="-110" dirty="0">
                          <a:latin typeface="Arial"/>
                          <a:cs typeface="Arial"/>
                        </a:rPr>
                        <a:t>180</a:t>
                      </a:r>
                      <a:endParaRPr sz="15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2219539" y="5426827"/>
            <a:ext cx="2104626" cy="170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41120" y="3420186"/>
            <a:ext cx="254000" cy="285115"/>
          </a:xfrm>
          <a:custGeom>
            <a:avLst/>
            <a:gdLst/>
            <a:ahLst/>
            <a:cxnLst/>
            <a:rect l="l" t="t" r="r" b="b"/>
            <a:pathLst>
              <a:path w="254000" h="285114">
                <a:moveTo>
                  <a:pt x="0" y="0"/>
                </a:moveTo>
                <a:lnTo>
                  <a:pt x="253674" y="284598"/>
                </a:lnTo>
              </a:path>
            </a:pathLst>
          </a:custGeom>
          <a:ln w="66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41120" y="3420186"/>
            <a:ext cx="254000" cy="285115"/>
          </a:xfrm>
          <a:custGeom>
            <a:avLst/>
            <a:gdLst/>
            <a:ahLst/>
            <a:cxnLst/>
            <a:rect l="l" t="t" r="r" b="b"/>
            <a:pathLst>
              <a:path w="254000" h="285114">
                <a:moveTo>
                  <a:pt x="253674" y="0"/>
                </a:moveTo>
                <a:lnTo>
                  <a:pt x="0" y="284598"/>
                </a:lnTo>
              </a:path>
            </a:pathLst>
          </a:custGeom>
          <a:ln w="668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35722" y="4089085"/>
            <a:ext cx="646430" cy="1409065"/>
          </a:xfrm>
          <a:custGeom>
            <a:avLst/>
            <a:gdLst/>
            <a:ahLst/>
            <a:cxnLst/>
            <a:rect l="l" t="t" r="r" b="b"/>
            <a:pathLst>
              <a:path w="646429" h="1409064">
                <a:moveTo>
                  <a:pt x="0" y="1408813"/>
                </a:moveTo>
                <a:lnTo>
                  <a:pt x="58518" y="1402973"/>
                </a:lnTo>
                <a:lnTo>
                  <a:pt x="115630" y="1385802"/>
                </a:lnTo>
                <a:lnTo>
                  <a:pt x="171099" y="1357828"/>
                </a:lnTo>
                <a:lnTo>
                  <a:pt x="224691" y="1319577"/>
                </a:lnTo>
                <a:lnTo>
                  <a:pt x="276171" y="1271577"/>
                </a:lnTo>
                <a:lnTo>
                  <a:pt x="325305" y="1214353"/>
                </a:lnTo>
                <a:lnTo>
                  <a:pt x="348918" y="1182447"/>
                </a:lnTo>
                <a:lnTo>
                  <a:pt x="371857" y="1148433"/>
                </a:lnTo>
                <a:lnTo>
                  <a:pt x="394092" y="1112376"/>
                </a:lnTo>
                <a:lnTo>
                  <a:pt x="415593" y="1074343"/>
                </a:lnTo>
                <a:lnTo>
                  <a:pt x="436332" y="1034399"/>
                </a:lnTo>
                <a:lnTo>
                  <a:pt x="456278" y="992611"/>
                </a:lnTo>
                <a:lnTo>
                  <a:pt x="475403" y="949043"/>
                </a:lnTo>
                <a:lnTo>
                  <a:pt x="493678" y="903762"/>
                </a:lnTo>
                <a:lnTo>
                  <a:pt x="511072" y="856834"/>
                </a:lnTo>
                <a:lnTo>
                  <a:pt x="527556" y="808324"/>
                </a:lnTo>
                <a:lnTo>
                  <a:pt x="543102" y="758298"/>
                </a:lnTo>
                <a:lnTo>
                  <a:pt x="557679" y="706823"/>
                </a:lnTo>
                <a:lnTo>
                  <a:pt x="571259" y="653964"/>
                </a:lnTo>
                <a:lnTo>
                  <a:pt x="583813" y="599786"/>
                </a:lnTo>
                <a:lnTo>
                  <a:pt x="595309" y="544356"/>
                </a:lnTo>
                <a:lnTo>
                  <a:pt x="605721" y="487740"/>
                </a:lnTo>
                <a:lnTo>
                  <a:pt x="615017" y="430003"/>
                </a:lnTo>
                <a:lnTo>
                  <a:pt x="623169" y="371212"/>
                </a:lnTo>
                <a:lnTo>
                  <a:pt x="630147" y="311431"/>
                </a:lnTo>
                <a:lnTo>
                  <a:pt x="635923" y="250728"/>
                </a:lnTo>
                <a:lnTo>
                  <a:pt x="640466" y="189167"/>
                </a:lnTo>
                <a:lnTo>
                  <a:pt x="643747" y="126815"/>
                </a:lnTo>
                <a:lnTo>
                  <a:pt x="645738" y="63737"/>
                </a:lnTo>
                <a:lnTo>
                  <a:pt x="646408" y="0"/>
                </a:lnTo>
              </a:path>
            </a:pathLst>
          </a:custGeom>
          <a:ln w="77669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0559" y="3861378"/>
            <a:ext cx="177686" cy="4411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400154" y="4444698"/>
            <a:ext cx="634365" cy="313690"/>
          </a:xfrm>
          <a:prstGeom prst="rect">
            <a:avLst/>
          </a:prstGeom>
          <a:ln w="56373">
            <a:solidFill>
              <a:srgbClr val="00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0"/>
              </a:spcBef>
            </a:pPr>
            <a:r>
              <a:rPr sz="1550" b="1" spc="-110" dirty="0">
                <a:latin typeface="Arial"/>
                <a:cs typeface="Arial"/>
              </a:rPr>
              <a:t>569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90343" y="4929698"/>
            <a:ext cx="26416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135" dirty="0">
                <a:latin typeface="Arial"/>
                <a:cs typeface="Arial"/>
              </a:rPr>
              <a:t>.</a:t>
            </a:r>
            <a:r>
              <a:rPr sz="1550" b="1" spc="-70" dirty="0">
                <a:latin typeface="Arial"/>
                <a:cs typeface="Arial"/>
              </a:rPr>
              <a:t>8</a:t>
            </a:r>
            <a:r>
              <a:rPr sz="1550" b="1" spc="-85" dirty="0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65140" y="5313999"/>
            <a:ext cx="314960" cy="265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b="1" spc="-70" dirty="0">
                <a:latin typeface="Arial"/>
                <a:cs typeface="Arial"/>
              </a:rPr>
              <a:t>4</a:t>
            </a:r>
            <a:r>
              <a:rPr sz="1550" b="1" spc="-170" dirty="0">
                <a:latin typeface="Arial"/>
                <a:cs typeface="Arial"/>
              </a:rPr>
              <a:t>7</a:t>
            </a:r>
            <a:r>
              <a:rPr sz="1550" b="1" spc="-85" dirty="0">
                <a:latin typeface="Arial"/>
                <a:cs typeface="Arial"/>
              </a:rPr>
              <a:t>8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9532" y="483108"/>
            <a:ext cx="6352794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3033" y="631901"/>
            <a:ext cx="56521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Creating a </a:t>
            </a:r>
            <a:r>
              <a:rPr spc="-5" dirty="0"/>
              <a:t>Task</a:t>
            </a:r>
            <a:r>
              <a:rPr spc="-45" dirty="0"/>
              <a:t> </a:t>
            </a:r>
            <a:r>
              <a:rPr dirty="0"/>
              <a:t>Matrix</a:t>
            </a:r>
          </a:p>
        </p:txBody>
      </p:sp>
      <p:sp>
        <p:nvSpPr>
          <p:cNvPr id="4" name="object 4"/>
          <p:cNvSpPr/>
          <p:nvPr/>
        </p:nvSpPr>
        <p:spPr>
          <a:xfrm>
            <a:off x="1702307" y="1449324"/>
            <a:ext cx="5673090" cy="677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79854" y="1527809"/>
            <a:ext cx="5295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Obtained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“process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framework”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1116" y="2546604"/>
            <a:ext cx="5500370" cy="3278504"/>
          </a:xfrm>
          <a:custGeom>
            <a:avLst/>
            <a:gdLst/>
            <a:ahLst/>
            <a:cxnLst/>
            <a:rect l="l" t="t" r="r" b="b"/>
            <a:pathLst>
              <a:path w="5500370" h="3278504">
                <a:moveTo>
                  <a:pt x="0" y="3278124"/>
                </a:moveTo>
                <a:lnTo>
                  <a:pt x="5500115" y="3278124"/>
                </a:lnTo>
                <a:lnTo>
                  <a:pt x="5500115" y="0"/>
                </a:lnTo>
                <a:lnTo>
                  <a:pt x="0" y="0"/>
                </a:lnTo>
                <a:lnTo>
                  <a:pt x="0" y="3278124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0354" y="2527554"/>
            <a:ext cx="5500370" cy="3274060"/>
          </a:xfrm>
          <a:custGeom>
            <a:avLst/>
            <a:gdLst/>
            <a:ahLst/>
            <a:cxnLst/>
            <a:rect l="l" t="t" r="r" b="b"/>
            <a:pathLst>
              <a:path w="5500370" h="3274060">
                <a:moveTo>
                  <a:pt x="0" y="3273552"/>
                </a:moveTo>
                <a:lnTo>
                  <a:pt x="5500116" y="3273552"/>
                </a:lnTo>
                <a:lnTo>
                  <a:pt x="5500116" y="0"/>
                </a:lnTo>
                <a:lnTo>
                  <a:pt x="0" y="0"/>
                </a:lnTo>
                <a:lnTo>
                  <a:pt x="0" y="327355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5970" y="2527554"/>
            <a:ext cx="1320165" cy="3274060"/>
          </a:xfrm>
          <a:custGeom>
            <a:avLst/>
            <a:gdLst/>
            <a:ahLst/>
            <a:cxnLst/>
            <a:rect l="l" t="t" r="r" b="b"/>
            <a:pathLst>
              <a:path w="1320164" h="3274060">
                <a:moveTo>
                  <a:pt x="0" y="3273552"/>
                </a:moveTo>
                <a:lnTo>
                  <a:pt x="1319783" y="3273552"/>
                </a:lnTo>
                <a:lnTo>
                  <a:pt x="1319783" y="0"/>
                </a:lnTo>
                <a:lnTo>
                  <a:pt x="0" y="0"/>
                </a:lnTo>
                <a:lnTo>
                  <a:pt x="0" y="3273552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5970" y="2527554"/>
            <a:ext cx="1320165" cy="3274060"/>
          </a:xfrm>
          <a:custGeom>
            <a:avLst/>
            <a:gdLst/>
            <a:ahLst/>
            <a:cxnLst/>
            <a:rect l="l" t="t" r="r" b="b"/>
            <a:pathLst>
              <a:path w="1320164" h="3274060">
                <a:moveTo>
                  <a:pt x="0" y="3273552"/>
                </a:moveTo>
                <a:lnTo>
                  <a:pt x="1319783" y="3273552"/>
                </a:lnTo>
                <a:lnTo>
                  <a:pt x="1319783" y="0"/>
                </a:lnTo>
                <a:lnTo>
                  <a:pt x="0" y="0"/>
                </a:lnTo>
                <a:lnTo>
                  <a:pt x="0" y="327355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8708" y="2525267"/>
            <a:ext cx="4191000" cy="559435"/>
          </a:xfrm>
          <a:custGeom>
            <a:avLst/>
            <a:gdLst/>
            <a:ahLst/>
            <a:cxnLst/>
            <a:rect l="l" t="t" r="r" b="b"/>
            <a:pathLst>
              <a:path w="4191000" h="559435">
                <a:moveTo>
                  <a:pt x="0" y="559308"/>
                </a:moveTo>
                <a:lnTo>
                  <a:pt x="4190999" y="559308"/>
                </a:lnTo>
                <a:lnTo>
                  <a:pt x="4190999" y="0"/>
                </a:lnTo>
                <a:lnTo>
                  <a:pt x="0" y="0"/>
                </a:lnTo>
                <a:lnTo>
                  <a:pt x="0" y="559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9470" y="2527554"/>
            <a:ext cx="4191000" cy="556260"/>
          </a:xfrm>
          <a:custGeom>
            <a:avLst/>
            <a:gdLst/>
            <a:ahLst/>
            <a:cxnLst/>
            <a:rect l="l" t="t" r="r" b="b"/>
            <a:pathLst>
              <a:path w="4191000" h="556260">
                <a:moveTo>
                  <a:pt x="0" y="556260"/>
                </a:moveTo>
                <a:lnTo>
                  <a:pt x="4191000" y="556260"/>
                </a:lnTo>
                <a:lnTo>
                  <a:pt x="4191000" y="0"/>
                </a:lnTo>
                <a:lnTo>
                  <a:pt x="0" y="0"/>
                </a:lnTo>
                <a:lnTo>
                  <a:pt x="0" y="55626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45207" y="2525267"/>
            <a:ext cx="1319783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4435" y="3581412"/>
            <a:ext cx="1514093" cy="511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64435" y="3855732"/>
            <a:ext cx="1335786" cy="5112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10000" y="2535935"/>
            <a:ext cx="3336798" cy="67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2541" y="1931161"/>
            <a:ext cx="388620" cy="552450"/>
          </a:xfrm>
          <a:custGeom>
            <a:avLst/>
            <a:gdLst/>
            <a:ahLst/>
            <a:cxnLst/>
            <a:rect l="l" t="t" r="r" b="b"/>
            <a:pathLst>
              <a:path w="388620" h="552450">
                <a:moveTo>
                  <a:pt x="282274" y="441822"/>
                </a:moveTo>
                <a:lnTo>
                  <a:pt x="240792" y="470153"/>
                </a:lnTo>
                <a:lnTo>
                  <a:pt x="388112" y="552196"/>
                </a:lnTo>
                <a:lnTo>
                  <a:pt x="375916" y="462534"/>
                </a:lnTo>
                <a:lnTo>
                  <a:pt x="296418" y="462534"/>
                </a:lnTo>
                <a:lnTo>
                  <a:pt x="282274" y="441822"/>
                </a:lnTo>
                <a:close/>
              </a:path>
              <a:path w="388620" h="552450">
                <a:moveTo>
                  <a:pt x="323791" y="413467"/>
                </a:moveTo>
                <a:lnTo>
                  <a:pt x="282274" y="441822"/>
                </a:lnTo>
                <a:lnTo>
                  <a:pt x="296418" y="462534"/>
                </a:lnTo>
                <a:lnTo>
                  <a:pt x="337947" y="434213"/>
                </a:lnTo>
                <a:lnTo>
                  <a:pt x="323791" y="413467"/>
                </a:lnTo>
                <a:close/>
              </a:path>
              <a:path w="388620" h="552450">
                <a:moveTo>
                  <a:pt x="365379" y="385063"/>
                </a:moveTo>
                <a:lnTo>
                  <a:pt x="323791" y="413467"/>
                </a:lnTo>
                <a:lnTo>
                  <a:pt x="337947" y="434213"/>
                </a:lnTo>
                <a:lnTo>
                  <a:pt x="296418" y="462534"/>
                </a:lnTo>
                <a:lnTo>
                  <a:pt x="375916" y="462534"/>
                </a:lnTo>
                <a:lnTo>
                  <a:pt x="365379" y="385063"/>
                </a:lnTo>
                <a:close/>
              </a:path>
              <a:path w="388620" h="552450">
                <a:moveTo>
                  <a:pt x="41656" y="0"/>
                </a:moveTo>
                <a:lnTo>
                  <a:pt x="0" y="28448"/>
                </a:lnTo>
                <a:lnTo>
                  <a:pt x="282274" y="441822"/>
                </a:lnTo>
                <a:lnTo>
                  <a:pt x="323791" y="413467"/>
                </a:lnTo>
                <a:lnTo>
                  <a:pt x="416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83835" y="3688092"/>
            <a:ext cx="2236469" cy="5112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83835" y="3962412"/>
            <a:ext cx="1562862" cy="51128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83835" y="4236732"/>
            <a:ext cx="2108454" cy="5112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83835" y="4511052"/>
            <a:ext cx="2108454" cy="5112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83835" y="4785372"/>
            <a:ext cx="2478786" cy="511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430267"/>
              </p:ext>
            </p:extLst>
          </p:nvPr>
        </p:nvGraphicFramePr>
        <p:xfrm>
          <a:off x="2045970" y="2527554"/>
          <a:ext cx="5523865" cy="3273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9530"/>
                <a:gridCol w="4204335"/>
              </a:tblGrid>
              <a:tr h="556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marL="635635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400" b="1" dirty="0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framework</a:t>
                      </a:r>
                      <a:r>
                        <a:rPr sz="2400" b="1" spc="-35" dirty="0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000099"/>
                          </a:solidFill>
                          <a:latin typeface="Arial"/>
                          <a:cs typeface="Arial"/>
                        </a:rPr>
                        <a:t>activities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00330" marB="0"/>
                </a:tc>
              </a:tr>
              <a:tr h="27171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application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functions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600" dirty="0">
                        <a:solidFill>
                          <a:schemeClr val="accent5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562735" marR="76708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Effort required</a:t>
                      </a:r>
                      <a:r>
                        <a:rPr sz="1800" b="1" spc="-35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to  </a:t>
                      </a:r>
                      <a:r>
                        <a:rPr sz="1800" b="1" spc="-5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accomplish</a:t>
                      </a:r>
                      <a:endParaRPr sz="1800" dirty="0">
                        <a:solidFill>
                          <a:schemeClr val="accent5"/>
                        </a:solidFill>
                        <a:latin typeface="Arial"/>
                        <a:cs typeface="Arial"/>
                      </a:endParaRPr>
                    </a:p>
                    <a:p>
                      <a:pPr marL="1562735" marR="462280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each </a:t>
                      </a:r>
                      <a:r>
                        <a:rPr sz="1800" b="1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framework  </a:t>
                      </a:r>
                      <a:r>
                        <a:rPr sz="1800" b="1" spc="-10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activity </a:t>
                      </a:r>
                      <a:r>
                        <a:rPr sz="1800" b="1" spc="-5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for each  application</a:t>
                      </a:r>
                      <a:r>
                        <a:rPr sz="1800" b="1" spc="-60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chemeClr val="accent5"/>
                          </a:solidFill>
                          <a:latin typeface="Arial"/>
                          <a:cs typeface="Arial"/>
                        </a:rPr>
                        <a:t>function</a:t>
                      </a:r>
                      <a:endParaRPr sz="1800" dirty="0">
                        <a:solidFill>
                          <a:schemeClr val="accent5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3998976" y="3707904"/>
            <a:ext cx="546353" cy="401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62400" y="3671315"/>
            <a:ext cx="546100" cy="401320"/>
          </a:xfrm>
          <a:custGeom>
            <a:avLst/>
            <a:gdLst/>
            <a:ahLst/>
            <a:cxnLst/>
            <a:rect l="l" t="t" r="r" b="b"/>
            <a:pathLst>
              <a:path w="546100" h="401320">
                <a:moveTo>
                  <a:pt x="0" y="400812"/>
                </a:moveTo>
                <a:lnTo>
                  <a:pt x="545591" y="400812"/>
                </a:lnTo>
                <a:lnTo>
                  <a:pt x="545591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00144" y="3182111"/>
            <a:ext cx="157734" cy="6057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03191" y="3144773"/>
            <a:ext cx="78105" cy="527685"/>
          </a:xfrm>
          <a:custGeom>
            <a:avLst/>
            <a:gdLst/>
            <a:ahLst/>
            <a:cxnLst/>
            <a:rect l="l" t="t" r="r" b="b"/>
            <a:pathLst>
              <a:path w="78104" h="527685">
                <a:moveTo>
                  <a:pt x="25908" y="449579"/>
                </a:moveTo>
                <a:lnTo>
                  <a:pt x="0" y="449579"/>
                </a:lnTo>
                <a:lnTo>
                  <a:pt x="38862" y="527303"/>
                </a:lnTo>
                <a:lnTo>
                  <a:pt x="71247" y="462533"/>
                </a:lnTo>
                <a:lnTo>
                  <a:pt x="25908" y="462533"/>
                </a:lnTo>
                <a:lnTo>
                  <a:pt x="25908" y="449579"/>
                </a:lnTo>
                <a:close/>
              </a:path>
              <a:path w="78104" h="527685">
                <a:moveTo>
                  <a:pt x="51816" y="0"/>
                </a:moveTo>
                <a:lnTo>
                  <a:pt x="25908" y="0"/>
                </a:lnTo>
                <a:lnTo>
                  <a:pt x="25908" y="462533"/>
                </a:lnTo>
                <a:lnTo>
                  <a:pt x="51816" y="462533"/>
                </a:lnTo>
                <a:lnTo>
                  <a:pt x="51816" y="0"/>
                </a:lnTo>
                <a:close/>
              </a:path>
              <a:path w="78104" h="527685">
                <a:moveTo>
                  <a:pt x="77724" y="449579"/>
                </a:moveTo>
                <a:lnTo>
                  <a:pt x="51816" y="449579"/>
                </a:lnTo>
                <a:lnTo>
                  <a:pt x="51816" y="462533"/>
                </a:lnTo>
                <a:lnTo>
                  <a:pt x="71247" y="462533"/>
                </a:lnTo>
                <a:lnTo>
                  <a:pt x="77724" y="4495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29000" y="3874008"/>
            <a:ext cx="624077" cy="15773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91661" y="3877055"/>
            <a:ext cx="546100" cy="78105"/>
          </a:xfrm>
          <a:custGeom>
            <a:avLst/>
            <a:gdLst/>
            <a:ahLst/>
            <a:cxnLst/>
            <a:rect l="l" t="t" r="r" b="b"/>
            <a:pathLst>
              <a:path w="546100" h="78104">
                <a:moveTo>
                  <a:pt x="467867" y="0"/>
                </a:moveTo>
                <a:lnTo>
                  <a:pt x="467867" y="77724"/>
                </a:lnTo>
                <a:lnTo>
                  <a:pt x="519683" y="51816"/>
                </a:lnTo>
                <a:lnTo>
                  <a:pt x="480822" y="51816"/>
                </a:lnTo>
                <a:lnTo>
                  <a:pt x="480822" y="25908"/>
                </a:lnTo>
                <a:lnTo>
                  <a:pt x="519683" y="25908"/>
                </a:lnTo>
                <a:lnTo>
                  <a:pt x="467867" y="0"/>
                </a:lnTo>
                <a:close/>
              </a:path>
              <a:path w="546100" h="78104">
                <a:moveTo>
                  <a:pt x="4678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67867" y="51816"/>
                </a:lnTo>
                <a:lnTo>
                  <a:pt x="467867" y="25908"/>
                </a:lnTo>
                <a:close/>
              </a:path>
              <a:path w="546100" h="78104">
                <a:moveTo>
                  <a:pt x="519683" y="25908"/>
                </a:moveTo>
                <a:lnTo>
                  <a:pt x="480822" y="25908"/>
                </a:lnTo>
                <a:lnTo>
                  <a:pt x="480822" y="51816"/>
                </a:lnTo>
                <a:lnTo>
                  <a:pt x="519683" y="51816"/>
                </a:lnTo>
                <a:lnTo>
                  <a:pt x="545591" y="38862"/>
                </a:lnTo>
                <a:lnTo>
                  <a:pt x="519683" y="25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98976" y="4223003"/>
            <a:ext cx="546353" cy="4000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62400" y="4186428"/>
            <a:ext cx="546100" cy="399415"/>
          </a:xfrm>
          <a:custGeom>
            <a:avLst/>
            <a:gdLst/>
            <a:ahLst/>
            <a:cxnLst/>
            <a:rect l="l" t="t" r="r" b="b"/>
            <a:pathLst>
              <a:path w="546100" h="399414">
                <a:moveTo>
                  <a:pt x="0" y="399288"/>
                </a:moveTo>
                <a:lnTo>
                  <a:pt x="545591" y="399288"/>
                </a:lnTo>
                <a:lnTo>
                  <a:pt x="545591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98976" y="4736604"/>
            <a:ext cx="546353" cy="401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62400" y="4700015"/>
            <a:ext cx="546100" cy="401320"/>
          </a:xfrm>
          <a:custGeom>
            <a:avLst/>
            <a:gdLst/>
            <a:ahLst/>
            <a:cxnLst/>
            <a:rect l="l" t="t" r="r" b="b"/>
            <a:pathLst>
              <a:path w="546100" h="401320">
                <a:moveTo>
                  <a:pt x="0" y="400812"/>
                </a:moveTo>
                <a:lnTo>
                  <a:pt x="545591" y="400812"/>
                </a:lnTo>
                <a:lnTo>
                  <a:pt x="545591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98976" y="5265420"/>
            <a:ext cx="546353" cy="4015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62400" y="5228844"/>
            <a:ext cx="546100" cy="401320"/>
          </a:xfrm>
          <a:custGeom>
            <a:avLst/>
            <a:gdLst/>
            <a:ahLst/>
            <a:cxnLst/>
            <a:rect l="l" t="t" r="r" b="b"/>
            <a:pathLst>
              <a:path w="546100" h="401320">
                <a:moveTo>
                  <a:pt x="0" y="400811"/>
                </a:moveTo>
                <a:lnTo>
                  <a:pt x="545591" y="400811"/>
                </a:lnTo>
                <a:lnTo>
                  <a:pt x="545591" y="0"/>
                </a:lnTo>
                <a:lnTo>
                  <a:pt x="0" y="0"/>
                </a:lnTo>
                <a:lnTo>
                  <a:pt x="0" y="4008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30275" y="275034"/>
            <a:ext cx="7031038" cy="1354217"/>
          </a:xfrm>
        </p:spPr>
        <p:txBody>
          <a:bodyPr/>
          <a:lstStyle/>
          <a:p>
            <a:pPr eaLnBrk="1" hangingPunct="1"/>
            <a:r>
              <a:rPr lang="en-US" altLang="zh-CN" smtClean="0"/>
              <a:t>Process-Based Estimation Example</a:t>
            </a:r>
            <a:endParaRPr lang="en-US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153"/>
            <a:ext cx="2133600" cy="366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BDDD1E2-5FCA-430B-BED7-BB2A849A149F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3" y="1716286"/>
            <a:ext cx="543560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1663" y="5304235"/>
            <a:ext cx="7681912" cy="1139428"/>
          </a:xfrm>
          <a:prstGeom prst="rect">
            <a:avLst/>
          </a:prstGeom>
          <a:solidFill>
            <a:srgbClr val="FF99CC"/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727076" y="5400675"/>
            <a:ext cx="7388225" cy="10394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Based on an average burdened labor rate of $8,000 per month,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the total estimated project cost is $368,000 and the estimated effort is 46 person-months.</a:t>
            </a:r>
          </a:p>
        </p:txBody>
      </p:sp>
    </p:spTree>
    <p:extLst>
      <p:ext uri="{BB962C8B-B14F-4D97-AF65-F5344CB8AC3E}">
        <p14:creationId xmlns:p14="http://schemas.microsoft.com/office/powerpoint/2010/main" val="357421277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30275" y="275034"/>
            <a:ext cx="7031038" cy="677108"/>
          </a:xfrm>
        </p:spPr>
        <p:txBody>
          <a:bodyPr/>
          <a:lstStyle/>
          <a:p>
            <a:pPr eaLnBrk="1" hangingPunct="1"/>
            <a:r>
              <a:rPr lang="en-US" altLang="zh-CN" smtClean="0"/>
              <a:t>Tool-Based Estimation</a:t>
            </a:r>
            <a:endParaRPr lang="en-US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153"/>
            <a:ext cx="2133600" cy="366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DCA435F-13E1-4591-B1FD-9BAC65E3B93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04901" y="2528888"/>
            <a:ext cx="2241895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pitchFamily="-128" charset="-128"/>
              </a:rPr>
              <a:t>project characteristics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58901" y="3284340"/>
            <a:ext cx="1864035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5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pitchFamily="-128" charset="-128"/>
              </a:rPr>
              <a:t>calibration factors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44601" y="4023718"/>
            <a:ext cx="1333313" cy="3667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pitchFamily="-128" charset="-128"/>
              </a:rPr>
              <a:t>LOC/FP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827588" y="2707481"/>
            <a:ext cx="736600" cy="257175"/>
          </a:xfrm>
          <a:prstGeom prst="rightArrow">
            <a:avLst>
              <a:gd name="adj1" fmla="val 50000"/>
              <a:gd name="adj2" fmla="val 161126"/>
            </a:avLst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ＭＳ Ｐゴシック" pitchFamily="-128" charset="-128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4230688" y="3430787"/>
            <a:ext cx="736600" cy="257175"/>
          </a:xfrm>
          <a:prstGeom prst="rightArrow">
            <a:avLst>
              <a:gd name="adj1" fmla="val 50000"/>
              <a:gd name="adj2" fmla="val 161126"/>
            </a:avLst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ＭＳ Ｐゴシック" pitchFamily="-128" charset="-128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252788" y="4202312"/>
            <a:ext cx="736600" cy="257175"/>
          </a:xfrm>
          <a:prstGeom prst="rightArrow">
            <a:avLst>
              <a:gd name="adj1" fmla="val 50000"/>
              <a:gd name="adj2" fmla="val 161126"/>
            </a:avLst>
          </a:prstGeom>
          <a:solidFill>
            <a:schemeClr val="tx2"/>
          </a:solidFill>
          <a:ln w="25400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latin typeface="+mn-lt"/>
              <a:ea typeface="ＭＳ Ｐゴシック" pitchFamily="-128" charset="-128"/>
            </a:endParaRPr>
          </a:p>
        </p:txBody>
      </p:sp>
      <p:pic>
        <p:nvPicPr>
          <p:cNvPr id="5428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2234209"/>
            <a:ext cx="2667000" cy="276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17200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6023" y="1880616"/>
            <a:ext cx="5549265" cy="878205"/>
          </a:xfrm>
          <a:custGeom>
            <a:avLst/>
            <a:gdLst/>
            <a:ahLst/>
            <a:cxnLst/>
            <a:rect l="l" t="t" r="r" b="b"/>
            <a:pathLst>
              <a:path w="5549265" h="878205">
                <a:moveTo>
                  <a:pt x="0" y="877824"/>
                </a:moveTo>
                <a:lnTo>
                  <a:pt x="5548883" y="877824"/>
                </a:lnTo>
                <a:lnTo>
                  <a:pt x="5548883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6023" y="1880616"/>
            <a:ext cx="5549265" cy="878205"/>
          </a:xfrm>
          <a:custGeom>
            <a:avLst/>
            <a:gdLst/>
            <a:ahLst/>
            <a:cxnLst/>
            <a:rect l="l" t="t" r="r" b="b"/>
            <a:pathLst>
              <a:path w="5549265" h="878205">
                <a:moveTo>
                  <a:pt x="0" y="877824"/>
                </a:moveTo>
                <a:lnTo>
                  <a:pt x="5548883" y="877824"/>
                </a:lnTo>
                <a:lnTo>
                  <a:pt x="5548883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00" y="1813560"/>
            <a:ext cx="5549265" cy="878205"/>
          </a:xfrm>
          <a:custGeom>
            <a:avLst/>
            <a:gdLst/>
            <a:ahLst/>
            <a:cxnLst/>
            <a:rect l="l" t="t" r="r" b="b"/>
            <a:pathLst>
              <a:path w="5549265" h="878205">
                <a:moveTo>
                  <a:pt x="0" y="877824"/>
                </a:moveTo>
                <a:lnTo>
                  <a:pt x="5548884" y="877824"/>
                </a:lnTo>
                <a:lnTo>
                  <a:pt x="5548884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8300" y="1813560"/>
            <a:ext cx="5549265" cy="878205"/>
          </a:xfrm>
          <a:custGeom>
            <a:avLst/>
            <a:gdLst/>
            <a:ahLst/>
            <a:cxnLst/>
            <a:rect l="l" t="t" r="r" b="b"/>
            <a:pathLst>
              <a:path w="5549265" h="878205">
                <a:moveTo>
                  <a:pt x="0" y="877824"/>
                </a:moveTo>
                <a:lnTo>
                  <a:pt x="5548884" y="877824"/>
                </a:lnTo>
                <a:lnTo>
                  <a:pt x="5548884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4672" y="91439"/>
            <a:ext cx="7748778" cy="1229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37005" y="240538"/>
            <a:ext cx="70453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Empirical Estimation</a:t>
            </a:r>
            <a:r>
              <a:rPr spc="-100" dirty="0"/>
              <a:t> </a:t>
            </a:r>
            <a:r>
              <a:rPr dirty="0"/>
              <a:t>Models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79854" y="1282395"/>
            <a:ext cx="1421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sz="18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i="1" spc="-5" dirty="0">
                <a:solidFill>
                  <a:srgbClr val="FFFFFF"/>
                </a:solidFill>
                <a:latin typeface="Arial"/>
                <a:cs typeface="Arial"/>
              </a:rPr>
              <a:t>form: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4954" y="1937130"/>
            <a:ext cx="420687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980"/>
              </a:lnSpc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effort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tuning coefficient *</a:t>
            </a:r>
            <a:r>
              <a:rPr sz="1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17954" y="2526029"/>
            <a:ext cx="317500" cy="982980"/>
          </a:xfrm>
          <a:custGeom>
            <a:avLst/>
            <a:gdLst/>
            <a:ahLst/>
            <a:cxnLst/>
            <a:rect l="l" t="t" r="r" b="b"/>
            <a:pathLst>
              <a:path w="317500" h="982979">
                <a:moveTo>
                  <a:pt x="316991" y="0"/>
                </a:moveTo>
                <a:lnTo>
                  <a:pt x="0" y="982980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15105" y="2526029"/>
            <a:ext cx="165100" cy="2207260"/>
          </a:xfrm>
          <a:custGeom>
            <a:avLst/>
            <a:gdLst/>
            <a:ahLst/>
            <a:cxnLst/>
            <a:rect l="l" t="t" r="r" b="b"/>
            <a:pathLst>
              <a:path w="165100" h="2207260">
                <a:moveTo>
                  <a:pt x="0" y="0"/>
                </a:moveTo>
                <a:lnTo>
                  <a:pt x="164592" y="2206752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73573" y="2554985"/>
            <a:ext cx="24765" cy="1666239"/>
          </a:xfrm>
          <a:custGeom>
            <a:avLst/>
            <a:gdLst/>
            <a:ahLst/>
            <a:cxnLst/>
            <a:rect l="l" t="t" r="r" b="b"/>
            <a:pathLst>
              <a:path w="24764" h="1666239">
                <a:moveTo>
                  <a:pt x="0" y="0"/>
                </a:moveTo>
                <a:lnTo>
                  <a:pt x="24384" y="1665732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83402" y="2297429"/>
            <a:ext cx="419100" cy="1312545"/>
          </a:xfrm>
          <a:custGeom>
            <a:avLst/>
            <a:gdLst/>
            <a:ahLst/>
            <a:cxnLst/>
            <a:rect l="l" t="t" r="r" b="b"/>
            <a:pathLst>
              <a:path w="419100" h="1312545">
                <a:moveTo>
                  <a:pt x="0" y="0"/>
                </a:moveTo>
                <a:lnTo>
                  <a:pt x="419100" y="131216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65554" y="3622928"/>
            <a:ext cx="156527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sz="1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derived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4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person-months  of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effort</a:t>
            </a:r>
            <a:r>
              <a:rPr sz="1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required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75357" y="4863210"/>
            <a:ext cx="20745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either a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constant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number derived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based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complexity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06239" y="4335907"/>
            <a:ext cx="138303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usually LOC</a:t>
            </a:r>
            <a:r>
              <a:rPr sz="14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but 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may also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be  function</a:t>
            </a: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point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63817" y="3751579"/>
            <a:ext cx="957580" cy="454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em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irica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ly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derived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963" y="338327"/>
            <a:ext cx="7468361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7602" y="486282"/>
            <a:ext cx="67659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Empirical Estimation</a:t>
            </a:r>
            <a:r>
              <a:rPr spc="-100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8194" y="1929511"/>
            <a:ext cx="5246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LOC-Oriented Estimation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8194" y="2359279"/>
            <a:ext cx="2876550" cy="125984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5.2 X(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KLOC)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aseline="25462" dirty="0">
                <a:solidFill>
                  <a:srgbClr val="FFFFFF"/>
                </a:solidFill>
                <a:latin typeface="Arial"/>
                <a:cs typeface="Arial"/>
              </a:rPr>
              <a:t>.91</a:t>
            </a:r>
            <a:endParaRPr sz="1800" baseline="25462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5.5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+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0.73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(</a:t>
            </a:r>
            <a:r>
              <a:rPr sz="1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KLOC)</a:t>
            </a:r>
            <a:r>
              <a:rPr sz="1800" baseline="25462" dirty="0">
                <a:solidFill>
                  <a:srgbClr val="FFFFFF"/>
                </a:solidFill>
                <a:latin typeface="Arial"/>
                <a:cs typeface="Arial"/>
              </a:rPr>
              <a:t>1.16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3.2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(KLOC)</a:t>
            </a:r>
            <a:r>
              <a:rPr sz="1800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aseline="25462" dirty="0">
                <a:solidFill>
                  <a:srgbClr val="FFFFFF"/>
                </a:solidFill>
                <a:latin typeface="Arial"/>
                <a:cs typeface="Arial"/>
              </a:rPr>
              <a:t>1.05</a:t>
            </a:r>
            <a:endParaRPr sz="1800" baseline="2546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56428" y="2359279"/>
            <a:ext cx="22345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Waltson-Felix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Bailey-Basili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  Boehm Simplw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8194" y="3987165"/>
            <a:ext cx="4968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FP-Oriented Estimation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8194" y="4417419"/>
            <a:ext cx="3038475" cy="125984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-13.39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.0545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FP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60.62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7.728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10-8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FP</a:t>
            </a:r>
            <a:r>
              <a:rPr sz="1800" spc="-7" baseline="2546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800" baseline="25462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585.7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X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15.12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FP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6428" y="4417419"/>
            <a:ext cx="4049395" cy="125984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Albrecht and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Gaffney</a:t>
            </a:r>
            <a:r>
              <a:rPr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Kemerer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Matson, Barnett, and Mellichamo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8548" y="338327"/>
            <a:ext cx="4982717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1160" y="486282"/>
            <a:ext cx="428307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COCOMO</a:t>
            </a:r>
            <a:r>
              <a:rPr spc="-70" dirty="0"/>
              <a:t> </a:t>
            </a:r>
            <a:r>
              <a:rPr dirty="0"/>
              <a:t>Model</a:t>
            </a:r>
          </a:p>
        </p:txBody>
      </p:sp>
      <p:sp>
        <p:nvSpPr>
          <p:cNvPr id="4" name="object 4"/>
          <p:cNvSpPr/>
          <p:nvPr/>
        </p:nvSpPr>
        <p:spPr>
          <a:xfrm>
            <a:off x="638555" y="1514855"/>
            <a:ext cx="8180070" cy="89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1778495"/>
            <a:ext cx="300977" cy="302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" y="1787651"/>
            <a:ext cx="254508" cy="256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555" y="2002535"/>
            <a:ext cx="7186422" cy="899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8555" y="2490216"/>
            <a:ext cx="8024622" cy="899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656" y="3075432"/>
            <a:ext cx="1594866" cy="8999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555" y="3563111"/>
            <a:ext cx="7892033" cy="899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940" y="1620977"/>
            <a:ext cx="7904480" cy="2563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Bery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Boehm introduced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hierarchy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2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s/w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estimation models bearing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name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COCOMO, for COnstructive COst</a:t>
            </a:r>
            <a:r>
              <a:rPr sz="32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MOdel.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3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sunset.usc.edu/COCOMOII/cocomo.html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1163" y="178307"/>
            <a:ext cx="7162038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64666" y="326263"/>
            <a:ext cx="64604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 Project</a:t>
            </a:r>
            <a:r>
              <a:rPr spc="-65" dirty="0"/>
              <a:t> </a:t>
            </a:r>
            <a:r>
              <a:rPr dirty="0"/>
              <a:t>Planning</a:t>
            </a:r>
          </a:p>
        </p:txBody>
      </p:sp>
      <p:sp>
        <p:nvSpPr>
          <p:cNvPr id="4" name="object 4"/>
          <p:cNvSpPr/>
          <p:nvPr/>
        </p:nvSpPr>
        <p:spPr>
          <a:xfrm>
            <a:off x="1572767" y="1173480"/>
            <a:ext cx="6046470" cy="1943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6191" y="1136903"/>
            <a:ext cx="6045835" cy="1943100"/>
          </a:xfrm>
          <a:custGeom>
            <a:avLst/>
            <a:gdLst/>
            <a:ahLst/>
            <a:cxnLst/>
            <a:rect l="l" t="t" r="r" b="b"/>
            <a:pathLst>
              <a:path w="6045834" h="1943100">
                <a:moveTo>
                  <a:pt x="0" y="1943100"/>
                </a:moveTo>
                <a:lnTo>
                  <a:pt x="6045708" y="1943100"/>
                </a:lnTo>
                <a:lnTo>
                  <a:pt x="6045708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8008" y="1179575"/>
            <a:ext cx="5965697" cy="677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8008" y="1545336"/>
            <a:ext cx="5737097" cy="677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8008" y="1911095"/>
            <a:ext cx="5715762" cy="677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81443" y="1911095"/>
            <a:ext cx="656081" cy="67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88008" y="2276855"/>
            <a:ext cx="4231386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8008" y="3008376"/>
            <a:ext cx="1229105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88008" y="3739896"/>
            <a:ext cx="5731001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8008" y="4105655"/>
            <a:ext cx="2180081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65554" y="1258061"/>
            <a:ext cx="558927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overall goal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planning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is 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establish a pragmatic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strategy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2400" b="1" spc="-5" dirty="0">
                <a:solidFill>
                  <a:srgbClr val="45C884"/>
                </a:solidFill>
                <a:latin typeface="Arial"/>
                <a:cs typeface="Arial"/>
              </a:rPr>
              <a:t>controlling, tracking, </a:t>
            </a:r>
            <a:r>
              <a:rPr sz="2400" b="1" dirty="0">
                <a:solidFill>
                  <a:srgbClr val="45C884"/>
                </a:solidFill>
                <a:latin typeface="Arial"/>
                <a:cs typeface="Arial"/>
              </a:rPr>
              <a:t>and monitoring</a:t>
            </a:r>
            <a:r>
              <a:rPr sz="2400" b="1" spc="-75" dirty="0">
                <a:solidFill>
                  <a:srgbClr val="45C884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 complex technical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Why?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So the end </a:t>
            </a:r>
            <a:r>
              <a:rPr sz="2400" b="1" i="1" spc="-5" dirty="0">
                <a:solidFill>
                  <a:srgbClr val="FFFFFF"/>
                </a:solidFill>
                <a:latin typeface="Arial"/>
                <a:cs typeface="Arial"/>
              </a:rPr>
              <a:t>result gets 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done on</a:t>
            </a:r>
            <a:r>
              <a:rPr sz="2400" b="1" i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time,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00" b="1" i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i="1" dirty="0">
                <a:solidFill>
                  <a:srgbClr val="FFFFFF"/>
                </a:solidFill>
                <a:latin typeface="Arial"/>
                <a:cs typeface="Arial"/>
              </a:rPr>
              <a:t>quality!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5100" y="338327"/>
            <a:ext cx="3769614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8094" y="486282"/>
            <a:ext cx="30695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COCOMO</a:t>
            </a:r>
            <a:r>
              <a:rPr spc="-90" dirty="0"/>
              <a:t> </a:t>
            </a:r>
            <a:r>
              <a:rPr dirty="0"/>
              <a:t>II</a:t>
            </a:r>
          </a:p>
        </p:txBody>
      </p:sp>
      <p:sp>
        <p:nvSpPr>
          <p:cNvPr id="4" name="object 4"/>
          <p:cNvSpPr/>
          <p:nvPr/>
        </p:nvSpPr>
        <p:spPr>
          <a:xfrm>
            <a:off x="295656" y="1514855"/>
            <a:ext cx="7323582" cy="89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8555" y="2002535"/>
            <a:ext cx="6938009" cy="899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555" y="2490216"/>
            <a:ext cx="3355086" cy="899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555" y="3075432"/>
            <a:ext cx="6105906" cy="8999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495" y="3339071"/>
            <a:ext cx="300977" cy="302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640" y="3348228"/>
            <a:ext cx="254508" cy="256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8555" y="3660647"/>
            <a:ext cx="5226558" cy="899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9495" y="3924287"/>
            <a:ext cx="300977" cy="302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8640" y="3933444"/>
            <a:ext cx="254508" cy="256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8555" y="4245864"/>
            <a:ext cx="1347978" cy="8999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9495" y="4509503"/>
            <a:ext cx="300977" cy="3025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8640" y="4518659"/>
            <a:ext cx="254508" cy="2560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52372" y="4245864"/>
            <a:ext cx="669797" cy="8999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8008" y="4245864"/>
            <a:ext cx="4973573" cy="8999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5940" y="1620977"/>
            <a:ext cx="6703695" cy="3246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</a:pP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COCOMO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II is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actually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hierarchy</a:t>
            </a:r>
            <a:r>
              <a:rPr sz="32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of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estimation models that address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following areas:</a:t>
            </a:r>
            <a:endParaRPr sz="3200">
              <a:latin typeface="Arial"/>
              <a:cs typeface="Arial"/>
            </a:endParaRPr>
          </a:p>
          <a:p>
            <a:pPr marL="355600" marR="767080">
              <a:lnSpc>
                <a:spcPct val="120000"/>
              </a:lnSpc>
              <a:spcBef>
                <a:spcPts val="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Application Composition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model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Early Design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Stage Model 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Post-architecture stage</a:t>
            </a:r>
            <a:r>
              <a:rPr sz="32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7508" y="338327"/>
            <a:ext cx="6384797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0120" y="486282"/>
            <a:ext cx="56826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Object Points</a:t>
            </a:r>
            <a:r>
              <a:rPr spc="-75" dirty="0"/>
              <a:t> </a:t>
            </a:r>
            <a:r>
              <a:rPr dirty="0"/>
              <a:t>Estimate</a:t>
            </a:r>
          </a:p>
        </p:txBody>
      </p:sp>
      <p:sp>
        <p:nvSpPr>
          <p:cNvPr id="4" name="object 4"/>
          <p:cNvSpPr/>
          <p:nvPr/>
        </p:nvSpPr>
        <p:spPr>
          <a:xfrm>
            <a:off x="358140" y="1510283"/>
            <a:ext cx="7945374" cy="677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0" y="1839467"/>
            <a:ext cx="1215390" cy="677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8140" y="2241804"/>
            <a:ext cx="7908798" cy="677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040" y="2570988"/>
            <a:ext cx="7590282" cy="67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40" y="2973323"/>
            <a:ext cx="2471166" cy="67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040" y="3375659"/>
            <a:ext cx="1824989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1040" y="3777996"/>
            <a:ext cx="2484882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5940" y="1589278"/>
            <a:ext cx="7553959" cy="31117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78740" indent="-343535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COCOMO II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application composition model uses object  points</a:t>
            </a:r>
            <a:endParaRPr sz="2400" dirty="0">
              <a:latin typeface="Arial"/>
              <a:cs typeface="Arial"/>
            </a:endParaRPr>
          </a:p>
          <a:p>
            <a:pPr marL="355600" marR="5080" indent="-343535">
              <a:lnSpc>
                <a:spcPts val="2590"/>
              </a:lnSpc>
              <a:spcBef>
                <a:spcPts val="58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Like Function Points,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Object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Point is an indirect s/w  measure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is computed using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counts of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of:</a:t>
            </a:r>
            <a:endParaRPr sz="2400" dirty="0">
              <a:latin typeface="Arial"/>
              <a:cs typeface="Arial"/>
            </a:endParaRPr>
          </a:p>
          <a:p>
            <a:pPr marL="711200" indent="-355600">
              <a:lnSpc>
                <a:spcPct val="100000"/>
              </a:lnSpc>
              <a:spcBef>
                <a:spcPts val="250"/>
              </a:spcBef>
              <a:buAutoNum type="arabicParenR"/>
              <a:tabLst>
                <a:tab pos="71183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Screens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(UI)</a:t>
            </a:r>
            <a:endParaRPr sz="2400" dirty="0">
              <a:latin typeface="Arial"/>
              <a:cs typeface="Arial"/>
            </a:endParaRPr>
          </a:p>
          <a:p>
            <a:pPr marL="710565" indent="-354965">
              <a:lnSpc>
                <a:spcPct val="100000"/>
              </a:lnSpc>
              <a:spcBef>
                <a:spcPts val="290"/>
              </a:spcBef>
              <a:buAutoNum type="arabicParenR"/>
              <a:tabLst>
                <a:tab pos="71120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2400" dirty="0">
              <a:latin typeface="Arial"/>
              <a:cs typeface="Arial"/>
            </a:endParaRPr>
          </a:p>
          <a:p>
            <a:pPr marL="711200" indent="-355600">
              <a:lnSpc>
                <a:spcPct val="100000"/>
              </a:lnSpc>
              <a:spcBef>
                <a:spcPts val="290"/>
              </a:spcBef>
              <a:buAutoNum type="arabicParenR"/>
              <a:tabLst>
                <a:tab pos="71183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2267" y="338327"/>
            <a:ext cx="6415278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14880" y="486282"/>
            <a:ext cx="57150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 Software</a:t>
            </a:r>
            <a:r>
              <a:rPr spc="-65" dirty="0"/>
              <a:t> </a:t>
            </a:r>
            <a:r>
              <a:rPr dirty="0"/>
              <a:t>Equation</a:t>
            </a:r>
          </a:p>
        </p:txBody>
      </p:sp>
      <p:sp>
        <p:nvSpPr>
          <p:cNvPr id="4" name="object 4"/>
          <p:cNvSpPr/>
          <p:nvPr/>
        </p:nvSpPr>
        <p:spPr>
          <a:xfrm>
            <a:off x="670559" y="1488947"/>
            <a:ext cx="8473439" cy="7871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19" y="1719084"/>
            <a:ext cx="256806" cy="2644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" y="1726692"/>
            <a:ext cx="216408" cy="224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0559" y="1872995"/>
            <a:ext cx="7550658" cy="7871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0559" y="2257044"/>
            <a:ext cx="8050530" cy="787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339" y="2735579"/>
            <a:ext cx="2254758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7960" y="2773679"/>
            <a:ext cx="788670" cy="464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9835" y="2735579"/>
            <a:ext cx="960882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78579" y="2773679"/>
            <a:ext cx="450341" cy="4640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86784" y="2735579"/>
            <a:ext cx="1116330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60976" y="2773679"/>
            <a:ext cx="393966" cy="4640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2791" y="2735579"/>
            <a:ext cx="505206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2539" y="3137916"/>
            <a:ext cx="3184398" cy="677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3840" y="3137916"/>
            <a:ext cx="505206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5947" y="3137916"/>
            <a:ext cx="2603754" cy="677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56603" y="3137916"/>
            <a:ext cx="505205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58711" y="3137916"/>
            <a:ext cx="1195578" cy="67741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72539" y="3540252"/>
            <a:ext cx="5971794" cy="6774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5672" y="3942588"/>
            <a:ext cx="5398770" cy="677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81344" y="3942588"/>
            <a:ext cx="505205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3452" y="3942588"/>
            <a:ext cx="1791461" cy="67741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50764" y="4344923"/>
            <a:ext cx="2987801" cy="67741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1852" y="4747259"/>
            <a:ext cx="5289042" cy="6774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7796" y="4747259"/>
            <a:ext cx="505205" cy="6774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89903" y="4747259"/>
            <a:ext cx="2768346" cy="67741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83123" y="5149596"/>
            <a:ext cx="1419605" cy="6774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99632" y="5149596"/>
            <a:ext cx="505206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01740" y="5149596"/>
            <a:ext cx="2088641" cy="67741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83123" y="5551932"/>
            <a:ext cx="1419605" cy="6774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99632" y="5551932"/>
            <a:ext cx="505206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01740" y="5551932"/>
            <a:ext cx="2713482" cy="67741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79144" y="1581658"/>
            <a:ext cx="7977505" cy="444182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30"/>
              </a:spcBef>
            </a:pP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It is a dynamic multivariable model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assumes a 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distribution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effort over a life of s/w  development of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project.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[from 4000 s/w</a:t>
            </a: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projects]</a:t>
            </a:r>
            <a:endParaRPr sz="2800" dirty="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30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[LOC x B</a:t>
            </a:r>
            <a:r>
              <a:rPr sz="2400" b="1" spc="-7" baseline="24305" dirty="0">
                <a:solidFill>
                  <a:srgbClr val="FFFFFF"/>
                </a:solidFill>
                <a:latin typeface="Arial"/>
                <a:cs typeface="Arial"/>
              </a:rPr>
              <a:t>0.333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/P ] </a:t>
            </a:r>
            <a:r>
              <a:rPr sz="2400" b="1" spc="-7" baseline="24305"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400" b="1" spc="-2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(1/t</a:t>
            </a:r>
            <a:r>
              <a:rPr sz="2400" b="1" baseline="2430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583565" marR="1404620">
              <a:lnSpc>
                <a:spcPts val="3170"/>
              </a:lnSpc>
              <a:spcBef>
                <a:spcPts val="15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 =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effort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person-months/person-years 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 =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 duration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in months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years</a:t>
            </a:r>
            <a:endParaRPr sz="2400" dirty="0">
              <a:latin typeface="Arial"/>
              <a:cs typeface="Arial"/>
            </a:endParaRPr>
          </a:p>
          <a:p>
            <a:pPr marL="497205">
              <a:lnSpc>
                <a:spcPct val="100000"/>
              </a:lnSpc>
              <a:spcBef>
                <a:spcPts val="13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 =special skill factors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[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 =0.16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(5-15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KLOC)</a:t>
            </a:r>
            <a:endParaRPr sz="2400" dirty="0">
              <a:latin typeface="Arial"/>
              <a:cs typeface="Arial"/>
            </a:endParaRPr>
          </a:p>
          <a:p>
            <a:pPr marL="4662805">
              <a:lnSpc>
                <a:spcPct val="100000"/>
              </a:lnSpc>
              <a:spcBef>
                <a:spcPts val="29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=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0.39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(70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kloc)]</a:t>
            </a:r>
            <a:endParaRPr sz="2400" dirty="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 =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productivity parameter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[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2000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embedded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s/w</a:t>
            </a:r>
            <a:endParaRPr sz="2400" dirty="0">
              <a:latin typeface="Arial"/>
              <a:cs typeface="Arial"/>
            </a:endParaRPr>
          </a:p>
          <a:p>
            <a:pPr marL="4495165" marR="41910">
              <a:lnSpc>
                <a:spcPct val="110000"/>
              </a:lnSpc>
              <a:spcBef>
                <a:spcPts val="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10,000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telecomm  20,000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-&gt;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app]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8844" y="283463"/>
            <a:ext cx="6136385" cy="1229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2345" y="432307"/>
            <a:ext cx="5433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Estimation</a:t>
            </a:r>
            <a:r>
              <a:rPr spc="-80" dirty="0"/>
              <a:t> </a:t>
            </a:r>
            <a:r>
              <a:rPr dirty="0"/>
              <a:t>Guidelines</a:t>
            </a:r>
          </a:p>
        </p:txBody>
      </p:sp>
      <p:sp>
        <p:nvSpPr>
          <p:cNvPr id="4" name="object 4"/>
          <p:cNvSpPr/>
          <p:nvPr/>
        </p:nvSpPr>
        <p:spPr>
          <a:xfrm>
            <a:off x="1423416" y="1775460"/>
            <a:ext cx="5971794" cy="677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3416" y="2410967"/>
            <a:ext cx="6259830" cy="677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3416" y="3031235"/>
            <a:ext cx="1925574" cy="677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5892" y="3031235"/>
            <a:ext cx="505206" cy="67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0" y="3031235"/>
            <a:ext cx="4673346" cy="67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5608" y="3621023"/>
            <a:ext cx="6252210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3416" y="4213859"/>
            <a:ext cx="6307074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3416" y="4585715"/>
            <a:ext cx="860297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0616" y="4585715"/>
            <a:ext cx="707898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5416" y="4585715"/>
            <a:ext cx="4583430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00580" y="1854530"/>
            <a:ext cx="5920740" cy="3202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using at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least 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24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165400"/>
              </a:lnSpc>
              <a:spcBef>
                <a:spcPts val="24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get estimates from independent sources  avoid over-optimism, assume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difficulties 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you've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arrived at an estimate, sleep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40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  <a:p>
            <a:pPr marL="12700" marR="80010">
              <a:lnSpc>
                <a:spcPct val="101600"/>
              </a:lnSpc>
              <a:spcBef>
                <a:spcPts val="175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adjust for the people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who'll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doing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the  job—they have the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45108" y="1975104"/>
            <a:ext cx="228600" cy="2270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5108" y="2622804"/>
            <a:ext cx="228600" cy="2270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5108" y="3224783"/>
            <a:ext cx="228600" cy="2255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5108" y="3803903"/>
            <a:ext cx="228600" cy="2270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45108" y="4411979"/>
            <a:ext cx="228600" cy="2270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1117091"/>
            <a:ext cx="6314440" cy="4991100"/>
          </a:xfrm>
          <a:custGeom>
            <a:avLst/>
            <a:gdLst/>
            <a:ahLst/>
            <a:cxnLst/>
            <a:rect l="l" t="t" r="r" b="b"/>
            <a:pathLst>
              <a:path w="6314440" h="4991100">
                <a:moveTo>
                  <a:pt x="0" y="4991100"/>
                </a:moveTo>
                <a:lnTo>
                  <a:pt x="6313932" y="4991100"/>
                </a:lnTo>
                <a:lnTo>
                  <a:pt x="6313932" y="0"/>
                </a:lnTo>
                <a:lnTo>
                  <a:pt x="0" y="0"/>
                </a:lnTo>
                <a:lnTo>
                  <a:pt x="0" y="4991100"/>
                </a:lnTo>
                <a:close/>
              </a:path>
            </a:pathLst>
          </a:custGeom>
          <a:solidFill>
            <a:srgbClr val="95E2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117091"/>
            <a:ext cx="6314440" cy="4991100"/>
          </a:xfrm>
          <a:custGeom>
            <a:avLst/>
            <a:gdLst/>
            <a:ahLst/>
            <a:cxnLst/>
            <a:rect l="l" t="t" r="r" b="b"/>
            <a:pathLst>
              <a:path w="6314440" h="4991100">
                <a:moveTo>
                  <a:pt x="0" y="4991100"/>
                </a:moveTo>
                <a:lnTo>
                  <a:pt x="6313932" y="4991100"/>
                </a:lnTo>
                <a:lnTo>
                  <a:pt x="6313932" y="0"/>
                </a:lnTo>
                <a:lnTo>
                  <a:pt x="0" y="0"/>
                </a:lnTo>
                <a:lnTo>
                  <a:pt x="0" y="49911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5691" y="249936"/>
            <a:ext cx="3213354" cy="122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32859" y="249936"/>
            <a:ext cx="912113" cy="1229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18788" y="249936"/>
            <a:ext cx="3990594" cy="12291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8304" y="397205"/>
            <a:ext cx="5966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 Make-Buy</a:t>
            </a:r>
            <a:r>
              <a:rPr spc="-45" dirty="0"/>
              <a:t> </a:t>
            </a:r>
            <a:r>
              <a:rPr dirty="0"/>
              <a:t>Decision</a:t>
            </a:r>
          </a:p>
        </p:txBody>
      </p:sp>
      <p:sp>
        <p:nvSpPr>
          <p:cNvPr id="8" name="object 8"/>
          <p:cNvSpPr/>
          <p:nvPr/>
        </p:nvSpPr>
        <p:spPr>
          <a:xfrm>
            <a:off x="1993392" y="1200911"/>
            <a:ext cx="4978908" cy="4785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9759" y="381000"/>
            <a:ext cx="6867717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3270" marR="5080" indent="-2021205">
              <a:lnSpc>
                <a:spcPct val="100000"/>
              </a:lnSpc>
              <a:spcBef>
                <a:spcPts val="105"/>
              </a:spcBef>
            </a:pPr>
            <a:r>
              <a:rPr dirty="0"/>
              <a:t>Computing</a:t>
            </a:r>
            <a:r>
              <a:rPr spc="-70" dirty="0"/>
              <a:t> </a:t>
            </a:r>
            <a:r>
              <a:rPr dirty="0"/>
              <a:t>Expected  </a:t>
            </a:r>
            <a:r>
              <a:rPr dirty="0" smtClean="0"/>
              <a:t>Cost</a:t>
            </a:r>
            <a:r>
              <a:rPr lang="en-US" dirty="0" smtClean="0"/>
              <a:t>              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31975" y="1406652"/>
            <a:ext cx="6858761" cy="1207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7300" y="1331975"/>
            <a:ext cx="6858000" cy="1207135"/>
          </a:xfrm>
          <a:custGeom>
            <a:avLst/>
            <a:gdLst/>
            <a:ahLst/>
            <a:cxnLst/>
            <a:rect l="l" t="t" r="r" b="b"/>
            <a:pathLst>
              <a:path w="6858000" h="1207135">
                <a:moveTo>
                  <a:pt x="0" y="1207008"/>
                </a:moveTo>
                <a:lnTo>
                  <a:pt x="6858000" y="1207008"/>
                </a:lnTo>
                <a:lnTo>
                  <a:pt x="6858000" y="0"/>
                </a:lnTo>
                <a:lnTo>
                  <a:pt x="0" y="0"/>
                </a:lnTo>
                <a:lnTo>
                  <a:pt x="0" y="1207008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1744" y="1748027"/>
            <a:ext cx="6459474" cy="677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80915" y="1937004"/>
            <a:ext cx="488429" cy="677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60207" y="1950720"/>
            <a:ext cx="488429" cy="67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15261" y="1881377"/>
            <a:ext cx="178435" cy="382270"/>
          </a:xfrm>
          <a:custGeom>
            <a:avLst/>
            <a:gdLst/>
            <a:ahLst/>
            <a:cxnLst/>
            <a:rect l="l" t="t" r="r" b="b"/>
            <a:pathLst>
              <a:path w="178435" h="382269">
                <a:moveTo>
                  <a:pt x="178181" y="0"/>
                </a:moveTo>
                <a:lnTo>
                  <a:pt x="0" y="0"/>
                </a:lnTo>
                <a:lnTo>
                  <a:pt x="103505" y="201802"/>
                </a:lnTo>
                <a:lnTo>
                  <a:pt x="14350" y="382270"/>
                </a:lnTo>
                <a:lnTo>
                  <a:pt x="163956" y="382270"/>
                </a:lnTo>
              </a:path>
            </a:pathLst>
          </a:custGeom>
          <a:ln w="502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6716" y="2548127"/>
            <a:ext cx="6563106" cy="67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11808" y="3080004"/>
            <a:ext cx="7027926" cy="67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6716" y="3829811"/>
            <a:ext cx="1716786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6716" y="4287011"/>
            <a:ext cx="4435602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6716" y="4744211"/>
            <a:ext cx="4435602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6716" y="5201411"/>
            <a:ext cx="4435602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07135" y="4275582"/>
            <a:ext cx="1184275" cy="13970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$382K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$267K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$410K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02735" y="3322332"/>
            <a:ext cx="854201" cy="5112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10128" y="4489716"/>
            <a:ext cx="913638" cy="51128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61944" y="4946916"/>
            <a:ext cx="710946" cy="5112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36035" y="5404103"/>
            <a:ext cx="877062" cy="5112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33627" y="4275582"/>
            <a:ext cx="274320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  <a:tabLst>
                <a:tab pos="21717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expected cost</a:t>
            </a:r>
            <a:r>
              <a:rPr sz="24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7" baseline="-24691" dirty="0">
                <a:solidFill>
                  <a:srgbClr val="FFFFFF"/>
                </a:solidFill>
                <a:latin typeface="Arial"/>
                <a:cs typeface="Arial"/>
              </a:rPr>
              <a:t>reuse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expected</a:t>
            </a:r>
            <a:r>
              <a:rPr sz="24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cost	</a:t>
            </a:r>
            <a:r>
              <a:rPr sz="2700" b="1" baseline="-24691" dirty="0">
                <a:solidFill>
                  <a:srgbClr val="FFFFFF"/>
                </a:solidFill>
                <a:latin typeface="Arial"/>
                <a:cs typeface="Arial"/>
              </a:rPr>
              <a:t>buy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expected cost</a:t>
            </a:r>
            <a:r>
              <a:rPr sz="2400" b="1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7" baseline="-24691" dirty="0">
                <a:solidFill>
                  <a:srgbClr val="FFFFFF"/>
                </a:solidFill>
                <a:latin typeface="Arial"/>
                <a:cs typeface="Arial"/>
              </a:rPr>
              <a:t>contr</a:t>
            </a:r>
            <a:endParaRPr sz="2700" baseline="-24691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56716" y="1261872"/>
            <a:ext cx="2699766" cy="6774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16908" y="3459479"/>
            <a:ext cx="1648206" cy="677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pc="-5" dirty="0"/>
              <a:t>expected cost</a:t>
            </a:r>
            <a:r>
              <a:rPr spc="15" dirty="0"/>
              <a:t> </a:t>
            </a:r>
            <a:r>
              <a:rPr dirty="0"/>
              <a:t>=</a:t>
            </a:r>
          </a:p>
          <a:p>
            <a:pPr marL="405765" algn="ctr">
              <a:lnSpc>
                <a:spcPct val="100000"/>
              </a:lnSpc>
              <a:spcBef>
                <a:spcPts val="944"/>
              </a:spcBef>
            </a:pPr>
            <a:r>
              <a:rPr spc="-5" dirty="0"/>
              <a:t>(path</a:t>
            </a:r>
            <a:r>
              <a:rPr spc="-20" dirty="0"/>
              <a:t> </a:t>
            </a:r>
            <a:r>
              <a:rPr spc="-5" dirty="0"/>
              <a:t>probability)</a:t>
            </a:r>
            <a:r>
              <a:rPr spc="-390" dirty="0"/>
              <a:t> </a:t>
            </a:r>
            <a:r>
              <a:rPr sz="3600" baseline="-34722" dirty="0">
                <a:solidFill>
                  <a:srgbClr val="000099"/>
                </a:solidFill>
              </a:rPr>
              <a:t>i</a:t>
            </a:r>
            <a:r>
              <a:rPr sz="3600" spc="-434" baseline="-34722" dirty="0">
                <a:solidFill>
                  <a:srgbClr val="000099"/>
                </a:solidFill>
              </a:rPr>
              <a:t> </a:t>
            </a:r>
            <a:r>
              <a:rPr sz="2400" spc="-5" dirty="0"/>
              <a:t>x</a:t>
            </a:r>
            <a:r>
              <a:rPr sz="2400" spc="5" dirty="0"/>
              <a:t> </a:t>
            </a:r>
            <a:r>
              <a:rPr sz="2400" spc="-5" dirty="0"/>
              <a:t>(estimated </a:t>
            </a:r>
            <a:r>
              <a:rPr sz="2400" dirty="0"/>
              <a:t>path </a:t>
            </a:r>
            <a:r>
              <a:rPr sz="2400" spc="-5" dirty="0"/>
              <a:t>cost)</a:t>
            </a:r>
            <a:r>
              <a:rPr sz="2400" spc="-434" dirty="0"/>
              <a:t> </a:t>
            </a:r>
            <a:r>
              <a:rPr sz="3600" baseline="-37037" dirty="0">
                <a:solidFill>
                  <a:srgbClr val="000099"/>
                </a:solidFill>
              </a:rPr>
              <a:t>i</a:t>
            </a:r>
            <a:endParaRPr sz="3600" baseline="-37037"/>
          </a:p>
          <a:p>
            <a:pPr marL="12700">
              <a:lnSpc>
                <a:spcPct val="100000"/>
              </a:lnSpc>
              <a:spcBef>
                <a:spcPts val="3420"/>
              </a:spcBef>
            </a:pPr>
            <a:r>
              <a:rPr i="1" spc="-5" dirty="0">
                <a:latin typeface="Arial"/>
                <a:cs typeface="Arial"/>
              </a:rPr>
              <a:t>For example, </a:t>
            </a:r>
            <a:r>
              <a:rPr i="1" dirty="0">
                <a:latin typeface="Arial"/>
                <a:cs typeface="Arial"/>
              </a:rPr>
              <a:t>the </a:t>
            </a:r>
            <a:r>
              <a:rPr i="1" spc="-5" dirty="0">
                <a:latin typeface="Arial"/>
                <a:cs typeface="Arial"/>
              </a:rPr>
              <a:t>expected cost </a:t>
            </a:r>
            <a:r>
              <a:rPr i="1" dirty="0">
                <a:latin typeface="Arial"/>
                <a:cs typeface="Arial"/>
              </a:rPr>
              <a:t>to build</a:t>
            </a:r>
            <a:r>
              <a:rPr i="1" spc="-3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is:</a:t>
            </a:r>
          </a:p>
          <a:p>
            <a:pPr marL="355600" algn="ctr">
              <a:lnSpc>
                <a:spcPct val="100000"/>
              </a:lnSpc>
              <a:spcBef>
                <a:spcPts val="1310"/>
              </a:spcBef>
            </a:pPr>
            <a:r>
              <a:rPr spc="-5" dirty="0"/>
              <a:t>expected </a:t>
            </a:r>
            <a:r>
              <a:rPr spc="5" dirty="0"/>
              <a:t>cost</a:t>
            </a:r>
            <a:r>
              <a:rPr sz="2700" spc="7" baseline="-35493" dirty="0"/>
              <a:t>build </a:t>
            </a:r>
            <a:r>
              <a:rPr sz="2400" dirty="0"/>
              <a:t>=</a:t>
            </a:r>
            <a:r>
              <a:rPr sz="2400" spc="-55" dirty="0"/>
              <a:t> </a:t>
            </a:r>
            <a:r>
              <a:rPr sz="2400" spc="-5" dirty="0"/>
              <a:t>0.30($380K)+0.70($450K)</a:t>
            </a:r>
            <a:endParaRPr sz="2400"/>
          </a:p>
          <a:p>
            <a:pPr marL="479425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= </a:t>
            </a:r>
            <a:r>
              <a:rPr spc="-5" dirty="0"/>
              <a:t>$429</a:t>
            </a:r>
            <a:r>
              <a:rPr dirty="0"/>
              <a:t> K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i="1" spc="-10" dirty="0">
                <a:latin typeface="Arial"/>
                <a:cs typeface="Arial"/>
              </a:rPr>
              <a:t>similarly,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4384" y="0"/>
            <a:ext cx="1844802" cy="1082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01211" y="524255"/>
            <a:ext cx="2157222" cy="1229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5348" y="1346"/>
            <a:ext cx="1456055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33045">
              <a:lnSpc>
                <a:spcPct val="100000"/>
              </a:lnSpc>
              <a:spcBef>
                <a:spcPts val="105"/>
              </a:spcBef>
            </a:pPr>
            <a:r>
              <a:rPr dirty="0"/>
              <a:t>The  Steps</a:t>
            </a:r>
          </a:p>
        </p:txBody>
      </p:sp>
      <p:sp>
        <p:nvSpPr>
          <p:cNvPr id="5" name="object 5"/>
          <p:cNvSpPr/>
          <p:nvPr/>
        </p:nvSpPr>
        <p:spPr>
          <a:xfrm>
            <a:off x="1560575" y="5132832"/>
            <a:ext cx="2870454" cy="372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0" y="5096255"/>
            <a:ext cx="2870200" cy="372110"/>
          </a:xfrm>
          <a:custGeom>
            <a:avLst/>
            <a:gdLst/>
            <a:ahLst/>
            <a:cxnLst/>
            <a:rect l="l" t="t" r="r" b="b"/>
            <a:pathLst>
              <a:path w="2870200" h="372110">
                <a:moveTo>
                  <a:pt x="0" y="371856"/>
                </a:moveTo>
                <a:lnTo>
                  <a:pt x="2869692" y="371856"/>
                </a:lnTo>
                <a:lnTo>
                  <a:pt x="2869692" y="0"/>
                </a:lnTo>
                <a:lnTo>
                  <a:pt x="0" y="0"/>
                </a:lnTo>
                <a:lnTo>
                  <a:pt x="0" y="371856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72767" y="2161032"/>
            <a:ext cx="2058161" cy="4000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6191" y="2124455"/>
            <a:ext cx="2057400" cy="399415"/>
          </a:xfrm>
          <a:custGeom>
            <a:avLst/>
            <a:gdLst/>
            <a:ahLst/>
            <a:cxnLst/>
            <a:rect l="l" t="t" r="r" b="b"/>
            <a:pathLst>
              <a:path w="2057400" h="399414">
                <a:moveTo>
                  <a:pt x="0" y="399288"/>
                </a:moveTo>
                <a:lnTo>
                  <a:pt x="2057400" y="399288"/>
                </a:lnTo>
                <a:lnTo>
                  <a:pt x="2057400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0575" y="3003804"/>
            <a:ext cx="1155953" cy="386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0" y="2967227"/>
            <a:ext cx="1155700" cy="386080"/>
          </a:xfrm>
          <a:custGeom>
            <a:avLst/>
            <a:gdLst/>
            <a:ahLst/>
            <a:cxnLst/>
            <a:rect l="l" t="t" r="r" b="b"/>
            <a:pathLst>
              <a:path w="1155700" h="386079">
                <a:moveTo>
                  <a:pt x="0" y="385572"/>
                </a:moveTo>
                <a:lnTo>
                  <a:pt x="1155191" y="385572"/>
                </a:lnTo>
                <a:lnTo>
                  <a:pt x="1155191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0575" y="3860304"/>
            <a:ext cx="186766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000" y="3823715"/>
            <a:ext cx="1866900" cy="387350"/>
          </a:xfrm>
          <a:custGeom>
            <a:avLst/>
            <a:gdLst/>
            <a:ahLst/>
            <a:cxnLst/>
            <a:rect l="l" t="t" r="r" b="b"/>
            <a:pathLst>
              <a:path w="1866900" h="387350">
                <a:moveTo>
                  <a:pt x="0" y="387095"/>
                </a:moveTo>
                <a:lnTo>
                  <a:pt x="1866900" y="387095"/>
                </a:lnTo>
                <a:lnTo>
                  <a:pt x="1866900" y="0"/>
                </a:lnTo>
                <a:lnTo>
                  <a:pt x="0" y="0"/>
                </a:lnTo>
                <a:lnTo>
                  <a:pt x="0" y="387095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98675" y="1246644"/>
            <a:ext cx="1664970" cy="428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2100" y="1210055"/>
            <a:ext cx="1664335" cy="428625"/>
          </a:xfrm>
          <a:custGeom>
            <a:avLst/>
            <a:gdLst/>
            <a:ahLst/>
            <a:cxnLst/>
            <a:rect l="l" t="t" r="r" b="b"/>
            <a:pathLst>
              <a:path w="1664335" h="428625">
                <a:moveTo>
                  <a:pt x="0" y="428244"/>
                </a:moveTo>
                <a:lnTo>
                  <a:pt x="1664208" y="428244"/>
                </a:lnTo>
                <a:lnTo>
                  <a:pt x="1664208" y="0"/>
                </a:lnTo>
                <a:lnTo>
                  <a:pt x="0" y="0"/>
                </a:lnTo>
                <a:lnTo>
                  <a:pt x="0" y="428244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30323" y="1173480"/>
            <a:ext cx="1501902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70304" y="1371587"/>
            <a:ext cx="227825" cy="229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7923" y="1378330"/>
            <a:ext cx="190500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9127" y="1173480"/>
            <a:ext cx="707898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33927" y="1173480"/>
            <a:ext cx="4816602" cy="677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30323" y="1539239"/>
            <a:ext cx="3568446" cy="6774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30323" y="1978151"/>
            <a:ext cx="1824989" cy="6774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70304" y="2176259"/>
            <a:ext cx="227825" cy="229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77923" y="2183002"/>
            <a:ext cx="190500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2215" y="1978151"/>
            <a:ext cx="707898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57015" y="1978151"/>
            <a:ext cx="4303014" cy="6774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30323" y="2343911"/>
            <a:ext cx="1148334" cy="67741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30323" y="2782823"/>
            <a:ext cx="994410" cy="6774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670304" y="2980931"/>
            <a:ext cx="227825" cy="229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77923" y="2987675"/>
            <a:ext cx="190500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21635" y="2782823"/>
            <a:ext cx="707898" cy="677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26435" y="2782823"/>
            <a:ext cx="4915662" cy="67741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30323" y="3148583"/>
            <a:ext cx="4996433" cy="6774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30323" y="3587496"/>
            <a:ext cx="1671066" cy="6774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70304" y="3785603"/>
            <a:ext cx="227825" cy="229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77923" y="3792346"/>
            <a:ext cx="190500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98292" y="3587496"/>
            <a:ext cx="707897" cy="6774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03091" y="3587496"/>
            <a:ext cx="4511802" cy="67741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30323" y="3953255"/>
            <a:ext cx="4812030" cy="67741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30323" y="4319015"/>
            <a:ext cx="2027681" cy="67741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30323" y="4757928"/>
            <a:ext cx="2556510" cy="67741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70304" y="4956035"/>
            <a:ext cx="227825" cy="229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77923" y="4962778"/>
            <a:ext cx="190500" cy="192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83735" y="4757928"/>
            <a:ext cx="707898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88535" y="4757928"/>
            <a:ext cx="2945130" cy="67741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30323" y="5123688"/>
            <a:ext cx="5250941" cy="6774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008377" y="1251584"/>
            <a:ext cx="5756910" cy="4342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Scoping—understand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problem 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 must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Estimation—how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much effort?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time?</a:t>
            </a:r>
            <a:endParaRPr sz="2400">
              <a:latin typeface="Arial"/>
              <a:cs typeface="Arial"/>
            </a:endParaRPr>
          </a:p>
          <a:p>
            <a:pPr marL="12700" marR="41275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Risk—what can go wrong? how can we  avoid it? what can we do about</a:t>
            </a:r>
            <a:r>
              <a:rPr sz="2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it?</a:t>
            </a:r>
            <a:endParaRPr sz="2400">
              <a:latin typeface="Arial"/>
              <a:cs typeface="Arial"/>
            </a:endParaRPr>
          </a:p>
          <a:p>
            <a:pPr marL="12700" marR="14033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Schedule—how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 we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allocate resources  along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timeline? what are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milestones?</a:t>
            </a:r>
            <a:endParaRPr sz="2400">
              <a:latin typeface="Arial"/>
              <a:cs typeface="Arial"/>
            </a:endParaRPr>
          </a:p>
          <a:p>
            <a:pPr marL="12700" marR="820419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strategy—how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do we</a:t>
            </a:r>
            <a:r>
              <a:rPr sz="2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control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quality? how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do we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change?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3348" y="446531"/>
            <a:ext cx="3946398" cy="802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02452" y="188976"/>
            <a:ext cx="1192529" cy="12291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13786" y="336626"/>
            <a:ext cx="41135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34104" algn="l"/>
              </a:tabLst>
            </a:pPr>
            <a:r>
              <a:rPr sz="2800" spc="-5" dirty="0"/>
              <a:t>To Unde</a:t>
            </a:r>
            <a:r>
              <a:rPr sz="2800" dirty="0"/>
              <a:t>r</a:t>
            </a:r>
            <a:r>
              <a:rPr sz="2800" spc="-5" dirty="0"/>
              <a:t>st</a:t>
            </a:r>
            <a:r>
              <a:rPr sz="2800" dirty="0"/>
              <a:t>a</a:t>
            </a:r>
            <a:r>
              <a:rPr sz="2800" spc="-5" dirty="0"/>
              <a:t>nd</a:t>
            </a:r>
            <a:r>
              <a:rPr sz="2800" spc="15" dirty="0"/>
              <a:t> </a:t>
            </a:r>
            <a:r>
              <a:rPr sz="2800" spc="-5" dirty="0"/>
              <a:t>Scope</a:t>
            </a:r>
            <a:r>
              <a:rPr sz="2800" dirty="0"/>
              <a:t>	</a:t>
            </a:r>
            <a:r>
              <a:rPr spc="-5" dirty="0"/>
              <a:t>...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1562100" y="1171955"/>
            <a:ext cx="4892802" cy="677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2080" y="1370063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9700" y="1376680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2100" y="1610867"/>
            <a:ext cx="4792218" cy="67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2080" y="1808975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09700" y="1815592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2100" y="2049779"/>
            <a:ext cx="5028438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02080" y="2247887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09700" y="2254504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2100" y="2488692"/>
            <a:ext cx="5470398" cy="677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2080" y="2686799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9700" y="2693416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2100" y="2927604"/>
            <a:ext cx="5554217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02080" y="3125711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09700" y="3132327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62100" y="3366515"/>
            <a:ext cx="2862833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02080" y="3564623"/>
            <a:ext cx="227825" cy="2293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9700" y="3571240"/>
            <a:ext cx="190500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23516" y="4343400"/>
            <a:ext cx="4446270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23516" y="4709159"/>
            <a:ext cx="3682746" cy="67741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40154" y="1176908"/>
            <a:ext cx="5176520" cy="4002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customers needs  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business context  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project boundaries  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customer’s motivation  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likely paths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change  understand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673100" marR="452120">
              <a:lnSpc>
                <a:spcPct val="100000"/>
              </a:lnSpc>
              <a:spcBef>
                <a:spcPts val="1710"/>
              </a:spcBef>
            </a:pPr>
            <a:r>
              <a:rPr sz="2400" b="1" i="1" spc="-5" dirty="0">
                <a:solidFill>
                  <a:srgbClr val="45C884"/>
                </a:solidFill>
                <a:latin typeface="Arial"/>
                <a:cs typeface="Arial"/>
              </a:rPr>
              <a:t>Even </a:t>
            </a:r>
            <a:r>
              <a:rPr sz="2400" b="1" i="1" dirty="0">
                <a:solidFill>
                  <a:srgbClr val="45C884"/>
                </a:solidFill>
                <a:latin typeface="Arial"/>
                <a:cs typeface="Arial"/>
              </a:rPr>
              <a:t>when you</a:t>
            </a:r>
            <a:r>
              <a:rPr sz="2400" b="1" i="1" spc="-75" dirty="0">
                <a:solidFill>
                  <a:srgbClr val="45C884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45C884"/>
                </a:solidFill>
                <a:latin typeface="Arial"/>
                <a:cs typeface="Arial"/>
              </a:rPr>
              <a:t>understand,  nothing is</a:t>
            </a:r>
            <a:r>
              <a:rPr sz="2400" b="1" i="1" spc="-35" dirty="0">
                <a:solidFill>
                  <a:srgbClr val="45C884"/>
                </a:solidFill>
                <a:latin typeface="Arial"/>
                <a:cs typeface="Arial"/>
              </a:rPr>
              <a:t> </a:t>
            </a:r>
            <a:r>
              <a:rPr sz="2400" b="1" i="1" spc="-5" dirty="0">
                <a:solidFill>
                  <a:srgbClr val="45C884"/>
                </a:solidFill>
                <a:latin typeface="Arial"/>
                <a:cs typeface="Arial"/>
              </a:rPr>
              <a:t>guaranteed!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695" y="1346"/>
            <a:ext cx="176657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5"/>
              </a:spcBef>
            </a:pPr>
            <a:r>
              <a:rPr dirty="0"/>
              <a:t>Write</a:t>
            </a:r>
            <a:r>
              <a:rPr spc="-85" dirty="0"/>
              <a:t> </a:t>
            </a:r>
            <a:r>
              <a:rPr dirty="0"/>
              <a:t>it  Down!</a:t>
            </a:r>
          </a:p>
        </p:txBody>
      </p:sp>
      <p:sp>
        <p:nvSpPr>
          <p:cNvPr id="3" name="object 3"/>
          <p:cNvSpPr/>
          <p:nvPr/>
        </p:nvSpPr>
        <p:spPr>
          <a:xfrm>
            <a:off x="5497067" y="1551432"/>
            <a:ext cx="1919478" cy="3028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60491" y="1514855"/>
            <a:ext cx="1918970" cy="3028315"/>
          </a:xfrm>
          <a:custGeom>
            <a:avLst/>
            <a:gdLst/>
            <a:ahLst/>
            <a:cxnLst/>
            <a:rect l="l" t="t" r="r" b="b"/>
            <a:pathLst>
              <a:path w="1918970" h="3028315">
                <a:moveTo>
                  <a:pt x="0" y="3028188"/>
                </a:moveTo>
                <a:lnTo>
                  <a:pt x="1918715" y="3028188"/>
                </a:lnTo>
                <a:lnTo>
                  <a:pt x="1918715" y="0"/>
                </a:lnTo>
                <a:lnTo>
                  <a:pt x="0" y="0"/>
                </a:lnTo>
                <a:lnTo>
                  <a:pt x="0" y="3028188"/>
                </a:lnTo>
                <a:close/>
              </a:path>
            </a:pathLst>
          </a:custGeom>
          <a:solidFill>
            <a:srgbClr val="45C8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2891" y="1973579"/>
            <a:ext cx="1693925" cy="677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40908" y="2339339"/>
            <a:ext cx="1436369" cy="677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35979" y="2705100"/>
            <a:ext cx="1046226" cy="67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90691" y="2051380"/>
            <a:ext cx="131635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ft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are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  Plan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1367" y="1708404"/>
            <a:ext cx="2667761" cy="2858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4792" y="1671827"/>
            <a:ext cx="2667000" cy="2857500"/>
          </a:xfrm>
          <a:custGeom>
            <a:avLst/>
            <a:gdLst/>
            <a:ahLst/>
            <a:cxnLst/>
            <a:rect l="l" t="t" r="r" b="b"/>
            <a:pathLst>
              <a:path w="2667000" h="2857500">
                <a:moveTo>
                  <a:pt x="0" y="2857500"/>
                </a:moveTo>
                <a:lnTo>
                  <a:pt x="2667000" y="2857500"/>
                </a:lnTo>
                <a:lnTo>
                  <a:pt x="2667000" y="0"/>
                </a:lnTo>
                <a:lnTo>
                  <a:pt x="0" y="0"/>
                </a:lnTo>
                <a:lnTo>
                  <a:pt x="0" y="2857500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6316" y="1915667"/>
            <a:ext cx="2433066" cy="67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6316" y="2281427"/>
            <a:ext cx="1843278" cy="6774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6316" y="2647188"/>
            <a:ext cx="1215390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6316" y="3012948"/>
            <a:ext cx="1756409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6316" y="3378708"/>
            <a:ext cx="2753106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43480" y="1994661"/>
            <a:ext cx="23787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766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Scope 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Estimates  Risks  Schedule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20084" y="2037588"/>
            <a:ext cx="1892045" cy="20429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83508" y="2001011"/>
            <a:ext cx="1891664" cy="2042160"/>
          </a:xfrm>
          <a:custGeom>
            <a:avLst/>
            <a:gdLst/>
            <a:ahLst/>
            <a:cxnLst/>
            <a:rect l="l" t="t" r="r" b="b"/>
            <a:pathLst>
              <a:path w="1891664" h="2042160">
                <a:moveTo>
                  <a:pt x="945514" y="0"/>
                </a:moveTo>
                <a:lnTo>
                  <a:pt x="945514" y="510539"/>
                </a:lnTo>
                <a:lnTo>
                  <a:pt x="0" y="510539"/>
                </a:lnTo>
                <a:lnTo>
                  <a:pt x="0" y="1531620"/>
                </a:lnTo>
                <a:lnTo>
                  <a:pt x="945514" y="1531620"/>
                </a:lnTo>
                <a:lnTo>
                  <a:pt x="945514" y="2042160"/>
                </a:lnTo>
                <a:lnTo>
                  <a:pt x="1891283" y="1021079"/>
                </a:lnTo>
                <a:lnTo>
                  <a:pt x="9455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930276" y="275034"/>
            <a:ext cx="7142163" cy="677108"/>
          </a:xfrm>
        </p:spPr>
        <p:txBody>
          <a:bodyPr/>
          <a:lstStyle/>
          <a:p>
            <a:pPr eaLnBrk="1" hangingPunct="1"/>
            <a:r>
              <a:rPr lang="en-US" smtClean="0"/>
              <a:t>Defect Removal Efficiency</a:t>
            </a:r>
            <a:endParaRPr lang="en-US" smtClean="0">
              <a:solidFill>
                <a:srgbClr val="0000FF"/>
              </a:solidFill>
              <a:latin typeface="Monotype Corsiva" pitchFamily="66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153"/>
            <a:ext cx="2133600" cy="366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386BCEC-3128-45E9-81E8-75ACDB871CF5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2247900" y="1950244"/>
            <a:ext cx="4191000" cy="12858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tr-TR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485900" y="3707607"/>
            <a:ext cx="5581650" cy="20609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300"/>
              </a:spcBef>
              <a:defRPr/>
            </a:pPr>
            <a:r>
              <a:rPr lang="en-US" sz="2400" b="0" i="1" dirty="0">
                <a:solidFill>
                  <a:schemeClr val="accent5"/>
                </a:solidFill>
                <a:latin typeface="+mn-lt"/>
              </a:rPr>
              <a:t>where:</a:t>
            </a:r>
          </a:p>
          <a:p>
            <a:pPr>
              <a:spcBef>
                <a:spcPts val="300"/>
              </a:spcBef>
              <a:defRPr/>
            </a:pPr>
            <a:r>
              <a:rPr lang="en-US" sz="2400" b="0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2400" b="0" dirty="0">
                <a:solidFill>
                  <a:schemeClr val="accent5"/>
                </a:solidFill>
                <a:latin typeface="+mn-lt"/>
              </a:rPr>
              <a:t> is the number of errors found before delivery of the software to the end-user </a:t>
            </a:r>
          </a:p>
          <a:p>
            <a:pPr>
              <a:spcBef>
                <a:spcPts val="300"/>
              </a:spcBef>
              <a:defRPr/>
            </a:pPr>
            <a:r>
              <a:rPr lang="en-US" sz="2400" b="0" i="1" dirty="0">
                <a:solidFill>
                  <a:srgbClr val="FF0000"/>
                </a:solidFill>
                <a:latin typeface="+mn-lt"/>
              </a:rPr>
              <a:t>D</a:t>
            </a:r>
            <a:r>
              <a:rPr lang="en-US" sz="2400" b="0" dirty="0">
                <a:solidFill>
                  <a:schemeClr val="accent5"/>
                </a:solidFill>
                <a:latin typeface="+mn-lt"/>
              </a:rPr>
              <a:t> is the number of defects found after delivery.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171700" y="1864519"/>
            <a:ext cx="4191000" cy="12858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tr-TR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09900" y="2250282"/>
            <a:ext cx="2508250" cy="5393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DRE =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 /(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 + </a:t>
            </a:r>
            <a:r>
              <a:rPr lang="en-US" sz="2800" i="1" dirty="0">
                <a:solidFill>
                  <a:srgbClr val="C00000"/>
                </a:solidFill>
                <a:latin typeface="+mn-lt"/>
              </a:rPr>
              <a:t>D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7530162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7711" y="91439"/>
            <a:ext cx="4644390" cy="1229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0960" y="240538"/>
            <a:ext cx="39433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Cost</a:t>
            </a:r>
            <a:r>
              <a:rPr spc="-65" dirty="0"/>
              <a:t> </a:t>
            </a:r>
            <a:r>
              <a:rPr dirty="0"/>
              <a:t>Estimation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013817" y="2166607"/>
            <a:ext cx="1410970" cy="707390"/>
          </a:xfrm>
          <a:custGeom>
            <a:avLst/>
            <a:gdLst/>
            <a:ahLst/>
            <a:cxnLst/>
            <a:rect l="l" t="t" r="r" b="b"/>
            <a:pathLst>
              <a:path w="1410970" h="707389">
                <a:moveTo>
                  <a:pt x="0" y="707047"/>
                </a:moveTo>
                <a:lnTo>
                  <a:pt x="1410832" y="707047"/>
                </a:lnTo>
                <a:lnTo>
                  <a:pt x="1410832" y="0"/>
                </a:lnTo>
                <a:lnTo>
                  <a:pt x="0" y="0"/>
                </a:lnTo>
                <a:lnTo>
                  <a:pt x="0" y="707047"/>
                </a:lnTo>
                <a:close/>
              </a:path>
            </a:pathLst>
          </a:custGeom>
          <a:solidFill>
            <a:srgbClr val="BE7E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3817" y="2166607"/>
            <a:ext cx="1410970" cy="707390"/>
          </a:xfrm>
          <a:custGeom>
            <a:avLst/>
            <a:gdLst/>
            <a:ahLst/>
            <a:cxnLst/>
            <a:rect l="l" t="t" r="r" b="b"/>
            <a:pathLst>
              <a:path w="1410970" h="707389">
                <a:moveTo>
                  <a:pt x="0" y="707047"/>
                </a:moveTo>
                <a:lnTo>
                  <a:pt x="1410832" y="707047"/>
                </a:lnTo>
                <a:lnTo>
                  <a:pt x="1410832" y="0"/>
                </a:lnTo>
                <a:lnTo>
                  <a:pt x="0" y="0"/>
                </a:lnTo>
                <a:lnTo>
                  <a:pt x="0" y="707047"/>
                </a:lnTo>
                <a:close/>
              </a:path>
            </a:pathLst>
          </a:custGeom>
          <a:ln w="4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5121" y="2307246"/>
            <a:ext cx="1066165" cy="463550"/>
          </a:xfrm>
          <a:custGeom>
            <a:avLst/>
            <a:gdLst/>
            <a:ahLst/>
            <a:cxnLst/>
            <a:rect l="l" t="t" r="r" b="b"/>
            <a:pathLst>
              <a:path w="1066164" h="463550">
                <a:moveTo>
                  <a:pt x="0" y="463006"/>
                </a:moveTo>
                <a:lnTo>
                  <a:pt x="1065902" y="463006"/>
                </a:lnTo>
                <a:lnTo>
                  <a:pt x="1065902" y="0"/>
                </a:lnTo>
                <a:lnTo>
                  <a:pt x="0" y="0"/>
                </a:lnTo>
                <a:lnTo>
                  <a:pt x="0" y="463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5121" y="2307246"/>
            <a:ext cx="1066165" cy="463550"/>
          </a:xfrm>
          <a:custGeom>
            <a:avLst/>
            <a:gdLst/>
            <a:ahLst/>
            <a:cxnLst/>
            <a:rect l="l" t="t" r="r" b="b"/>
            <a:pathLst>
              <a:path w="1066164" h="463550">
                <a:moveTo>
                  <a:pt x="0" y="463006"/>
                </a:moveTo>
                <a:lnTo>
                  <a:pt x="1065902" y="463006"/>
                </a:lnTo>
                <a:lnTo>
                  <a:pt x="1065902" y="0"/>
                </a:lnTo>
                <a:lnTo>
                  <a:pt x="0" y="0"/>
                </a:lnTo>
                <a:lnTo>
                  <a:pt x="0" y="463006"/>
                </a:lnTo>
                <a:close/>
              </a:path>
            </a:pathLst>
          </a:custGeom>
          <a:ln w="472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5607" y="2236551"/>
            <a:ext cx="889000" cy="0"/>
          </a:xfrm>
          <a:custGeom>
            <a:avLst/>
            <a:gdLst/>
            <a:ahLst/>
            <a:cxnLst/>
            <a:rect l="l" t="t" r="r" b="b"/>
            <a:pathLst>
              <a:path w="889000">
                <a:moveTo>
                  <a:pt x="0" y="0"/>
                </a:moveTo>
                <a:lnTo>
                  <a:pt x="888686" y="0"/>
                </a:lnTo>
              </a:path>
            </a:pathLst>
          </a:custGeom>
          <a:ln w="395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5607" y="2216754"/>
            <a:ext cx="889000" cy="40005"/>
          </a:xfrm>
          <a:custGeom>
            <a:avLst/>
            <a:gdLst/>
            <a:ahLst/>
            <a:cxnLst/>
            <a:rect l="l" t="t" r="r" b="b"/>
            <a:pathLst>
              <a:path w="889000" h="40005">
                <a:moveTo>
                  <a:pt x="0" y="39593"/>
                </a:moveTo>
                <a:lnTo>
                  <a:pt x="888686" y="39593"/>
                </a:lnTo>
                <a:lnTo>
                  <a:pt x="888686" y="0"/>
                </a:lnTo>
                <a:lnTo>
                  <a:pt x="0" y="0"/>
                </a:lnTo>
                <a:lnTo>
                  <a:pt x="0" y="39593"/>
                </a:lnTo>
                <a:close/>
              </a:path>
            </a:pathLst>
          </a:custGeom>
          <a:ln w="48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9714" y="282841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4">
                <a:moveTo>
                  <a:pt x="0" y="0"/>
                </a:moveTo>
                <a:lnTo>
                  <a:pt x="108213" y="0"/>
                </a:lnTo>
              </a:path>
            </a:pathLst>
          </a:custGeom>
          <a:ln w="25857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9714" y="2815488"/>
            <a:ext cx="108585" cy="26034"/>
          </a:xfrm>
          <a:custGeom>
            <a:avLst/>
            <a:gdLst/>
            <a:ahLst/>
            <a:cxnLst/>
            <a:rect l="l" t="t" r="r" b="b"/>
            <a:pathLst>
              <a:path w="108584" h="26035">
                <a:moveTo>
                  <a:pt x="0" y="25857"/>
                </a:moveTo>
                <a:lnTo>
                  <a:pt x="108213" y="25857"/>
                </a:lnTo>
                <a:lnTo>
                  <a:pt x="108213" y="0"/>
                </a:lnTo>
                <a:lnTo>
                  <a:pt x="0" y="0"/>
                </a:lnTo>
                <a:lnTo>
                  <a:pt x="0" y="25857"/>
                </a:lnTo>
                <a:close/>
              </a:path>
            </a:pathLst>
          </a:custGeom>
          <a:ln w="4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2788" y="2828417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213" y="0"/>
                </a:lnTo>
              </a:path>
            </a:pathLst>
          </a:custGeom>
          <a:ln w="258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2788" y="2815488"/>
            <a:ext cx="108585" cy="26034"/>
          </a:xfrm>
          <a:custGeom>
            <a:avLst/>
            <a:gdLst/>
            <a:ahLst/>
            <a:cxnLst/>
            <a:rect l="l" t="t" r="r" b="b"/>
            <a:pathLst>
              <a:path w="108585" h="26035">
                <a:moveTo>
                  <a:pt x="0" y="25857"/>
                </a:moveTo>
                <a:lnTo>
                  <a:pt x="108213" y="25857"/>
                </a:lnTo>
                <a:lnTo>
                  <a:pt x="108213" y="0"/>
                </a:lnTo>
                <a:lnTo>
                  <a:pt x="0" y="0"/>
                </a:lnTo>
                <a:lnTo>
                  <a:pt x="0" y="25857"/>
                </a:lnTo>
                <a:close/>
              </a:path>
            </a:pathLst>
          </a:custGeom>
          <a:ln w="48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3335" y="2343239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262" y="0"/>
                </a:lnTo>
              </a:path>
            </a:pathLst>
          </a:custGeom>
          <a:ln w="2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3335" y="2333139"/>
            <a:ext cx="135890" cy="20320"/>
          </a:xfrm>
          <a:custGeom>
            <a:avLst/>
            <a:gdLst/>
            <a:ahLst/>
            <a:cxnLst/>
            <a:rect l="l" t="t" r="r" b="b"/>
            <a:pathLst>
              <a:path w="135890" h="20319">
                <a:moveTo>
                  <a:pt x="0" y="20200"/>
                </a:moveTo>
                <a:lnTo>
                  <a:pt x="135262" y="20200"/>
                </a:lnTo>
                <a:lnTo>
                  <a:pt x="135262" y="0"/>
                </a:lnTo>
                <a:lnTo>
                  <a:pt x="0" y="0"/>
                </a:lnTo>
                <a:lnTo>
                  <a:pt x="0" y="20200"/>
                </a:lnTo>
                <a:close/>
              </a:path>
            </a:pathLst>
          </a:custGeom>
          <a:ln w="4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3335" y="240701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262" y="0"/>
                </a:lnTo>
              </a:path>
            </a:pathLst>
          </a:custGeom>
          <a:ln w="2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3335" y="2396916"/>
            <a:ext cx="135890" cy="20320"/>
          </a:xfrm>
          <a:custGeom>
            <a:avLst/>
            <a:gdLst/>
            <a:ahLst/>
            <a:cxnLst/>
            <a:rect l="l" t="t" r="r" b="b"/>
            <a:pathLst>
              <a:path w="135890" h="20319">
                <a:moveTo>
                  <a:pt x="0" y="20200"/>
                </a:moveTo>
                <a:lnTo>
                  <a:pt x="135262" y="20200"/>
                </a:lnTo>
                <a:lnTo>
                  <a:pt x="135262" y="0"/>
                </a:lnTo>
                <a:lnTo>
                  <a:pt x="0" y="0"/>
                </a:lnTo>
                <a:lnTo>
                  <a:pt x="0" y="20200"/>
                </a:lnTo>
                <a:close/>
              </a:path>
            </a:pathLst>
          </a:custGeom>
          <a:ln w="4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3335" y="2478174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262" y="0"/>
                </a:lnTo>
              </a:path>
            </a:pathLst>
          </a:custGeom>
          <a:ln w="2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3335" y="2468074"/>
            <a:ext cx="135890" cy="20320"/>
          </a:xfrm>
          <a:custGeom>
            <a:avLst/>
            <a:gdLst/>
            <a:ahLst/>
            <a:cxnLst/>
            <a:rect l="l" t="t" r="r" b="b"/>
            <a:pathLst>
              <a:path w="135890" h="20319">
                <a:moveTo>
                  <a:pt x="0" y="20200"/>
                </a:moveTo>
                <a:lnTo>
                  <a:pt x="135262" y="20200"/>
                </a:lnTo>
                <a:lnTo>
                  <a:pt x="135262" y="0"/>
                </a:lnTo>
                <a:lnTo>
                  <a:pt x="0" y="0"/>
                </a:lnTo>
                <a:lnTo>
                  <a:pt x="0" y="20200"/>
                </a:lnTo>
                <a:close/>
              </a:path>
            </a:pathLst>
          </a:custGeom>
          <a:ln w="4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73335" y="2542016"/>
            <a:ext cx="135890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262" y="0"/>
                </a:lnTo>
              </a:path>
            </a:pathLst>
          </a:custGeom>
          <a:ln w="2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3335" y="2531915"/>
            <a:ext cx="135890" cy="20320"/>
          </a:xfrm>
          <a:custGeom>
            <a:avLst/>
            <a:gdLst/>
            <a:ahLst/>
            <a:cxnLst/>
            <a:rect l="l" t="t" r="r" b="b"/>
            <a:pathLst>
              <a:path w="135890" h="20319">
                <a:moveTo>
                  <a:pt x="0" y="20200"/>
                </a:moveTo>
                <a:lnTo>
                  <a:pt x="135262" y="20200"/>
                </a:lnTo>
                <a:lnTo>
                  <a:pt x="135262" y="0"/>
                </a:lnTo>
                <a:lnTo>
                  <a:pt x="0" y="0"/>
                </a:lnTo>
                <a:lnTo>
                  <a:pt x="0" y="20200"/>
                </a:lnTo>
                <a:close/>
              </a:path>
            </a:pathLst>
          </a:custGeom>
          <a:ln w="48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8504" y="2329901"/>
            <a:ext cx="1038225" cy="417830"/>
          </a:xfrm>
          <a:custGeom>
            <a:avLst/>
            <a:gdLst/>
            <a:ahLst/>
            <a:cxnLst/>
            <a:rect l="l" t="t" r="r" b="b"/>
            <a:pathLst>
              <a:path w="1038225" h="417830">
                <a:moveTo>
                  <a:pt x="0" y="417753"/>
                </a:moveTo>
                <a:lnTo>
                  <a:pt x="53430" y="315128"/>
                </a:lnTo>
                <a:lnTo>
                  <a:pt x="85893" y="353912"/>
                </a:lnTo>
                <a:lnTo>
                  <a:pt x="155563" y="154294"/>
                </a:lnTo>
                <a:lnTo>
                  <a:pt x="273924" y="154294"/>
                </a:lnTo>
                <a:lnTo>
                  <a:pt x="333431" y="71093"/>
                </a:lnTo>
                <a:lnTo>
                  <a:pt x="457221" y="302178"/>
                </a:lnTo>
                <a:lnTo>
                  <a:pt x="575582" y="103402"/>
                </a:lnTo>
                <a:lnTo>
                  <a:pt x="629008" y="141409"/>
                </a:lnTo>
                <a:lnTo>
                  <a:pt x="736510" y="77568"/>
                </a:lnTo>
                <a:lnTo>
                  <a:pt x="849442" y="77568"/>
                </a:lnTo>
                <a:lnTo>
                  <a:pt x="1038168" y="0"/>
                </a:lnTo>
              </a:path>
            </a:pathLst>
          </a:custGeom>
          <a:ln w="473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3917" y="2355735"/>
            <a:ext cx="1043940" cy="398780"/>
          </a:xfrm>
          <a:custGeom>
            <a:avLst/>
            <a:gdLst/>
            <a:ahLst/>
            <a:cxnLst/>
            <a:rect l="l" t="t" r="r" b="b"/>
            <a:pathLst>
              <a:path w="1043939" h="398780">
                <a:moveTo>
                  <a:pt x="0" y="263394"/>
                </a:moveTo>
                <a:lnTo>
                  <a:pt x="48017" y="360387"/>
                </a:lnTo>
                <a:lnTo>
                  <a:pt x="166384" y="225452"/>
                </a:lnTo>
                <a:lnTo>
                  <a:pt x="231320" y="0"/>
                </a:lnTo>
                <a:lnTo>
                  <a:pt x="279316" y="206028"/>
                </a:lnTo>
                <a:lnTo>
                  <a:pt x="408481" y="32309"/>
                </a:lnTo>
                <a:lnTo>
                  <a:pt x="548506" y="353912"/>
                </a:lnTo>
                <a:lnTo>
                  <a:pt x="612736" y="186668"/>
                </a:lnTo>
                <a:lnTo>
                  <a:pt x="656063" y="295768"/>
                </a:lnTo>
                <a:lnTo>
                  <a:pt x="741956" y="141409"/>
                </a:lnTo>
                <a:lnTo>
                  <a:pt x="854888" y="334552"/>
                </a:lnTo>
                <a:lnTo>
                  <a:pt x="908965" y="199553"/>
                </a:lnTo>
                <a:lnTo>
                  <a:pt x="1043560" y="398329"/>
                </a:lnTo>
              </a:path>
            </a:pathLst>
          </a:custGeom>
          <a:ln w="474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47340" y="2600548"/>
            <a:ext cx="704850" cy="546735"/>
          </a:xfrm>
          <a:custGeom>
            <a:avLst/>
            <a:gdLst/>
            <a:ahLst/>
            <a:cxnLst/>
            <a:rect l="l" t="t" r="r" b="b"/>
            <a:pathLst>
              <a:path w="704850" h="546735">
                <a:moveTo>
                  <a:pt x="85893" y="0"/>
                </a:moveTo>
                <a:lnTo>
                  <a:pt x="0" y="436336"/>
                </a:lnTo>
                <a:lnTo>
                  <a:pt x="704737" y="546278"/>
                </a:lnTo>
                <a:lnTo>
                  <a:pt x="575572" y="5697"/>
                </a:lnTo>
                <a:lnTo>
                  <a:pt x="85893" y="0"/>
                </a:lnTo>
                <a:close/>
              </a:path>
            </a:pathLst>
          </a:custGeom>
          <a:solidFill>
            <a:srgbClr val="BE3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7340" y="2600548"/>
            <a:ext cx="704850" cy="546735"/>
          </a:xfrm>
          <a:custGeom>
            <a:avLst/>
            <a:gdLst/>
            <a:ahLst/>
            <a:cxnLst/>
            <a:rect l="l" t="t" r="r" b="b"/>
            <a:pathLst>
              <a:path w="704850" h="546735">
                <a:moveTo>
                  <a:pt x="0" y="436336"/>
                </a:moveTo>
                <a:lnTo>
                  <a:pt x="85893" y="0"/>
                </a:lnTo>
                <a:lnTo>
                  <a:pt x="575572" y="5697"/>
                </a:lnTo>
                <a:lnTo>
                  <a:pt x="704737" y="546278"/>
                </a:lnTo>
                <a:lnTo>
                  <a:pt x="0" y="436336"/>
                </a:lnTo>
                <a:close/>
              </a:path>
            </a:pathLst>
          </a:custGeom>
          <a:ln w="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0148" y="3242977"/>
            <a:ext cx="1764664" cy="668020"/>
          </a:xfrm>
          <a:custGeom>
            <a:avLst/>
            <a:gdLst/>
            <a:ahLst/>
            <a:cxnLst/>
            <a:rect l="l" t="t" r="r" b="b"/>
            <a:pathLst>
              <a:path w="1764664" h="668020">
                <a:moveTo>
                  <a:pt x="0" y="667416"/>
                </a:moveTo>
                <a:lnTo>
                  <a:pt x="1764559" y="667416"/>
                </a:lnTo>
                <a:lnTo>
                  <a:pt x="1764559" y="0"/>
                </a:lnTo>
                <a:lnTo>
                  <a:pt x="0" y="0"/>
                </a:lnTo>
                <a:lnTo>
                  <a:pt x="0" y="667416"/>
                </a:lnTo>
                <a:close/>
              </a:path>
            </a:pathLst>
          </a:custGeom>
          <a:solidFill>
            <a:srgbClr val="9F9F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0148" y="3191238"/>
            <a:ext cx="1764664" cy="719455"/>
          </a:xfrm>
          <a:custGeom>
            <a:avLst/>
            <a:gdLst/>
            <a:ahLst/>
            <a:cxnLst/>
            <a:rect l="l" t="t" r="r" b="b"/>
            <a:pathLst>
              <a:path w="1764664" h="719454">
                <a:moveTo>
                  <a:pt x="0" y="719155"/>
                </a:moveTo>
                <a:lnTo>
                  <a:pt x="1764559" y="719155"/>
                </a:lnTo>
                <a:lnTo>
                  <a:pt x="1764559" y="0"/>
                </a:lnTo>
                <a:lnTo>
                  <a:pt x="0" y="0"/>
                </a:lnTo>
                <a:lnTo>
                  <a:pt x="0" y="719155"/>
                </a:lnTo>
                <a:close/>
              </a:path>
            </a:pathLst>
          </a:custGeom>
          <a:ln w="4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7539" y="3036884"/>
            <a:ext cx="1849120" cy="154940"/>
          </a:xfrm>
          <a:custGeom>
            <a:avLst/>
            <a:gdLst/>
            <a:ahLst/>
            <a:cxnLst/>
            <a:rect l="l" t="t" r="r" b="b"/>
            <a:pathLst>
              <a:path w="1849120" h="154939">
                <a:moveTo>
                  <a:pt x="1548793" y="0"/>
                </a:moveTo>
                <a:lnTo>
                  <a:pt x="300967" y="0"/>
                </a:lnTo>
                <a:lnTo>
                  <a:pt x="0" y="154359"/>
                </a:lnTo>
                <a:lnTo>
                  <a:pt x="1849093" y="154359"/>
                </a:lnTo>
                <a:lnTo>
                  <a:pt x="1548793" y="0"/>
                </a:lnTo>
                <a:close/>
              </a:path>
            </a:pathLst>
          </a:custGeom>
          <a:solidFill>
            <a:srgbClr val="7E7E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7539" y="3036884"/>
            <a:ext cx="1849120" cy="154940"/>
          </a:xfrm>
          <a:custGeom>
            <a:avLst/>
            <a:gdLst/>
            <a:ahLst/>
            <a:cxnLst/>
            <a:rect l="l" t="t" r="r" b="b"/>
            <a:pathLst>
              <a:path w="1849120" h="154939">
                <a:moveTo>
                  <a:pt x="0" y="154359"/>
                </a:moveTo>
                <a:lnTo>
                  <a:pt x="1849093" y="154359"/>
                </a:lnTo>
                <a:lnTo>
                  <a:pt x="1548793" y="0"/>
                </a:lnTo>
                <a:lnTo>
                  <a:pt x="300967" y="0"/>
                </a:lnTo>
                <a:lnTo>
                  <a:pt x="0" y="154359"/>
                </a:lnTo>
                <a:close/>
              </a:path>
            </a:pathLst>
          </a:custGeom>
          <a:ln w="48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7539" y="3217120"/>
            <a:ext cx="1849120" cy="0"/>
          </a:xfrm>
          <a:custGeom>
            <a:avLst/>
            <a:gdLst/>
            <a:ahLst/>
            <a:cxnLst/>
            <a:rect l="l" t="t" r="r" b="b"/>
            <a:pathLst>
              <a:path w="1849120">
                <a:moveTo>
                  <a:pt x="0" y="0"/>
                </a:moveTo>
                <a:lnTo>
                  <a:pt x="1849095" y="0"/>
                </a:lnTo>
              </a:path>
            </a:pathLst>
          </a:custGeom>
          <a:ln w="51714">
            <a:solidFill>
              <a:srgbClr val="5F5F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7539" y="3191263"/>
            <a:ext cx="1849120" cy="52069"/>
          </a:xfrm>
          <a:custGeom>
            <a:avLst/>
            <a:gdLst/>
            <a:ahLst/>
            <a:cxnLst/>
            <a:rect l="l" t="t" r="r" b="b"/>
            <a:pathLst>
              <a:path w="1849120" h="52069">
                <a:moveTo>
                  <a:pt x="0" y="51714"/>
                </a:moveTo>
                <a:lnTo>
                  <a:pt x="1849095" y="51714"/>
                </a:lnTo>
                <a:lnTo>
                  <a:pt x="1849095" y="0"/>
                </a:lnTo>
                <a:lnTo>
                  <a:pt x="0" y="0"/>
                </a:lnTo>
                <a:lnTo>
                  <a:pt x="0" y="51714"/>
                </a:lnTo>
                <a:close/>
              </a:path>
            </a:pathLst>
          </a:custGeom>
          <a:ln w="48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5609" y="3106423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143"/>
                </a:lnTo>
                <a:lnTo>
                  <a:pt x="434200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5609" y="3106423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200" y="58143"/>
                </a:lnTo>
                <a:lnTo>
                  <a:pt x="401738" y="0"/>
                </a:lnTo>
                <a:lnTo>
                  <a:pt x="188693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6961" y="3094251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208"/>
                </a:lnTo>
                <a:lnTo>
                  <a:pt x="434200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6961" y="3094251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200" y="58208"/>
                </a:lnTo>
                <a:lnTo>
                  <a:pt x="401738" y="0"/>
                </a:lnTo>
                <a:lnTo>
                  <a:pt x="188693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3579" y="307974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143"/>
                </a:lnTo>
                <a:lnTo>
                  <a:pt x="434200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3579" y="307974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200" y="58143"/>
                </a:lnTo>
                <a:lnTo>
                  <a:pt x="401738" y="0"/>
                </a:lnTo>
                <a:lnTo>
                  <a:pt x="188693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8986" y="3066021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9" y="0"/>
                </a:lnTo>
                <a:lnTo>
                  <a:pt x="0" y="58143"/>
                </a:lnTo>
                <a:lnTo>
                  <a:pt x="434217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8986" y="3066021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217" y="58143"/>
                </a:lnTo>
                <a:lnTo>
                  <a:pt x="401738" y="0"/>
                </a:lnTo>
                <a:lnTo>
                  <a:pt x="188699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3579" y="3051452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208"/>
                </a:lnTo>
                <a:lnTo>
                  <a:pt x="434200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3579" y="3051452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200" y="58208"/>
                </a:lnTo>
                <a:lnTo>
                  <a:pt x="401738" y="0"/>
                </a:lnTo>
                <a:lnTo>
                  <a:pt x="188693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3721" y="303364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9" y="0"/>
                </a:lnTo>
                <a:lnTo>
                  <a:pt x="0" y="58208"/>
                </a:lnTo>
                <a:lnTo>
                  <a:pt x="434206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3721" y="303364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206" y="58208"/>
                </a:lnTo>
                <a:lnTo>
                  <a:pt x="401738" y="0"/>
                </a:lnTo>
                <a:lnTo>
                  <a:pt x="188699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1017" y="3015906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143"/>
                </a:lnTo>
                <a:lnTo>
                  <a:pt x="434195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1017" y="3015906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195" y="58143"/>
                </a:lnTo>
                <a:lnTo>
                  <a:pt x="401738" y="0"/>
                </a:lnTo>
                <a:lnTo>
                  <a:pt x="188693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4931" y="2999719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208"/>
                </a:lnTo>
                <a:lnTo>
                  <a:pt x="434200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4931" y="2999719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200" y="58208"/>
                </a:lnTo>
                <a:lnTo>
                  <a:pt x="401738" y="0"/>
                </a:lnTo>
                <a:lnTo>
                  <a:pt x="188693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8313" y="2981978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143"/>
                </a:lnTo>
                <a:lnTo>
                  <a:pt x="434200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8313" y="2981978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200" y="58143"/>
                </a:lnTo>
                <a:lnTo>
                  <a:pt x="401738" y="0"/>
                </a:lnTo>
                <a:lnTo>
                  <a:pt x="188693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8313" y="2965014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143"/>
                </a:lnTo>
                <a:lnTo>
                  <a:pt x="434200" y="58143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8313" y="2965014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143"/>
                </a:moveTo>
                <a:lnTo>
                  <a:pt x="434200" y="58143"/>
                </a:lnTo>
                <a:lnTo>
                  <a:pt x="401738" y="0"/>
                </a:lnTo>
                <a:lnTo>
                  <a:pt x="188693" y="0"/>
                </a:lnTo>
                <a:lnTo>
                  <a:pt x="0" y="58143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9665" y="294882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208"/>
                </a:lnTo>
                <a:lnTo>
                  <a:pt x="434190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9665" y="2948827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190" y="58208"/>
                </a:lnTo>
                <a:lnTo>
                  <a:pt x="401738" y="0"/>
                </a:lnTo>
                <a:lnTo>
                  <a:pt x="188693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11696" y="2928625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401738" y="0"/>
                </a:moveTo>
                <a:lnTo>
                  <a:pt x="188693" y="0"/>
                </a:lnTo>
                <a:lnTo>
                  <a:pt x="0" y="58208"/>
                </a:lnTo>
                <a:lnTo>
                  <a:pt x="434222" y="58208"/>
                </a:lnTo>
                <a:lnTo>
                  <a:pt x="4017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1696" y="2928625"/>
            <a:ext cx="434340" cy="58419"/>
          </a:xfrm>
          <a:custGeom>
            <a:avLst/>
            <a:gdLst/>
            <a:ahLst/>
            <a:cxnLst/>
            <a:rect l="l" t="t" r="r" b="b"/>
            <a:pathLst>
              <a:path w="434340" h="58419">
                <a:moveTo>
                  <a:pt x="0" y="58208"/>
                </a:moveTo>
                <a:lnTo>
                  <a:pt x="434222" y="58208"/>
                </a:lnTo>
                <a:lnTo>
                  <a:pt x="401738" y="0"/>
                </a:lnTo>
                <a:lnTo>
                  <a:pt x="188693" y="0"/>
                </a:lnTo>
                <a:lnTo>
                  <a:pt x="0" y="58208"/>
                </a:lnTo>
                <a:close/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96707" y="2985176"/>
            <a:ext cx="345440" cy="154940"/>
          </a:xfrm>
          <a:custGeom>
            <a:avLst/>
            <a:gdLst/>
            <a:ahLst/>
            <a:cxnLst/>
            <a:rect l="l" t="t" r="r" b="b"/>
            <a:pathLst>
              <a:path w="345439" h="154939">
                <a:moveTo>
                  <a:pt x="0" y="154333"/>
                </a:moveTo>
                <a:lnTo>
                  <a:pt x="344925" y="154333"/>
                </a:lnTo>
                <a:lnTo>
                  <a:pt x="344925" y="0"/>
                </a:lnTo>
                <a:lnTo>
                  <a:pt x="0" y="0"/>
                </a:lnTo>
                <a:lnTo>
                  <a:pt x="0" y="154333"/>
                </a:lnTo>
                <a:close/>
              </a:path>
            </a:pathLst>
          </a:custGeom>
          <a:solidFill>
            <a:srgbClr val="FF7E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96707" y="2985176"/>
            <a:ext cx="345440" cy="154940"/>
          </a:xfrm>
          <a:custGeom>
            <a:avLst/>
            <a:gdLst/>
            <a:ahLst/>
            <a:cxnLst/>
            <a:rect l="l" t="t" r="r" b="b"/>
            <a:pathLst>
              <a:path w="345439" h="154939">
                <a:moveTo>
                  <a:pt x="0" y="154333"/>
                </a:moveTo>
                <a:lnTo>
                  <a:pt x="344925" y="154333"/>
                </a:lnTo>
                <a:lnTo>
                  <a:pt x="344925" y="0"/>
                </a:lnTo>
                <a:lnTo>
                  <a:pt x="0" y="0"/>
                </a:lnTo>
                <a:lnTo>
                  <a:pt x="0" y="154333"/>
                </a:lnTo>
                <a:close/>
              </a:path>
            </a:pathLst>
          </a:custGeom>
          <a:ln w="47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156150" y="2988453"/>
            <a:ext cx="43815" cy="153670"/>
          </a:xfrm>
          <a:custGeom>
            <a:avLst/>
            <a:gdLst/>
            <a:ahLst/>
            <a:cxnLst/>
            <a:rect l="l" t="t" r="r" b="b"/>
            <a:pathLst>
              <a:path w="43814" h="153669">
                <a:moveTo>
                  <a:pt x="43272" y="0"/>
                </a:moveTo>
                <a:lnTo>
                  <a:pt x="0" y="18582"/>
                </a:lnTo>
                <a:lnTo>
                  <a:pt x="0" y="102625"/>
                </a:lnTo>
                <a:lnTo>
                  <a:pt x="43272" y="153517"/>
                </a:lnTo>
                <a:lnTo>
                  <a:pt x="43272" y="0"/>
                </a:lnTo>
                <a:close/>
              </a:path>
            </a:pathLst>
          </a:custGeom>
          <a:solidFill>
            <a:srgbClr val="FF5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56149" y="2988453"/>
            <a:ext cx="43815" cy="153670"/>
          </a:xfrm>
          <a:custGeom>
            <a:avLst/>
            <a:gdLst/>
            <a:ahLst/>
            <a:cxnLst/>
            <a:rect l="l" t="t" r="r" b="b"/>
            <a:pathLst>
              <a:path w="43814" h="153669">
                <a:moveTo>
                  <a:pt x="43272" y="0"/>
                </a:moveTo>
                <a:lnTo>
                  <a:pt x="43272" y="153517"/>
                </a:lnTo>
                <a:lnTo>
                  <a:pt x="0" y="102625"/>
                </a:lnTo>
                <a:lnTo>
                  <a:pt x="0" y="18582"/>
                </a:lnTo>
                <a:lnTo>
                  <a:pt x="43272" y="0"/>
                </a:lnTo>
                <a:close/>
              </a:path>
            </a:pathLst>
          </a:custGeom>
          <a:ln w="41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47053" y="3069258"/>
            <a:ext cx="290830" cy="82550"/>
          </a:xfrm>
          <a:custGeom>
            <a:avLst/>
            <a:gdLst/>
            <a:ahLst/>
            <a:cxnLst/>
            <a:rect l="l" t="t" r="r" b="b"/>
            <a:pathLst>
              <a:path w="290830" h="82550">
                <a:moveTo>
                  <a:pt x="35182" y="0"/>
                </a:moveTo>
                <a:lnTo>
                  <a:pt x="0" y="82359"/>
                </a:lnTo>
                <a:lnTo>
                  <a:pt x="290799" y="82359"/>
                </a:lnTo>
                <a:lnTo>
                  <a:pt x="240088" y="2395"/>
                </a:lnTo>
                <a:lnTo>
                  <a:pt x="35182" y="0"/>
                </a:lnTo>
                <a:close/>
              </a:path>
            </a:pathLst>
          </a:custGeom>
          <a:solidFill>
            <a:srgbClr val="DFD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47053" y="3069258"/>
            <a:ext cx="290830" cy="82550"/>
          </a:xfrm>
          <a:custGeom>
            <a:avLst/>
            <a:gdLst/>
            <a:ahLst/>
            <a:cxnLst/>
            <a:rect l="l" t="t" r="r" b="b"/>
            <a:pathLst>
              <a:path w="290830" h="82550">
                <a:moveTo>
                  <a:pt x="0" y="82359"/>
                </a:moveTo>
                <a:lnTo>
                  <a:pt x="290799" y="82359"/>
                </a:lnTo>
                <a:lnTo>
                  <a:pt x="240088" y="2395"/>
                </a:lnTo>
                <a:lnTo>
                  <a:pt x="35182" y="0"/>
                </a:lnTo>
                <a:lnTo>
                  <a:pt x="0" y="82359"/>
                </a:lnTo>
                <a:close/>
              </a:path>
            </a:pathLst>
          </a:custGeom>
          <a:ln w="4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24519" y="3085380"/>
            <a:ext cx="281571" cy="91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9585" y="2433303"/>
            <a:ext cx="259079" cy="301625"/>
          </a:xfrm>
          <a:custGeom>
            <a:avLst/>
            <a:gdLst/>
            <a:ahLst/>
            <a:cxnLst/>
            <a:rect l="l" t="t" r="r" b="b"/>
            <a:pathLst>
              <a:path w="259080" h="301625">
                <a:moveTo>
                  <a:pt x="129491" y="0"/>
                </a:moveTo>
                <a:lnTo>
                  <a:pt x="88566" y="7682"/>
                </a:lnTo>
                <a:lnTo>
                  <a:pt x="53020" y="29077"/>
                </a:lnTo>
                <a:lnTo>
                  <a:pt x="24987" y="61704"/>
                </a:lnTo>
                <a:lnTo>
                  <a:pt x="6602" y="103082"/>
                </a:lnTo>
                <a:lnTo>
                  <a:pt x="0" y="150733"/>
                </a:lnTo>
                <a:lnTo>
                  <a:pt x="6602" y="198352"/>
                </a:lnTo>
                <a:lnTo>
                  <a:pt x="24987" y="239711"/>
                </a:lnTo>
                <a:lnTo>
                  <a:pt x="53020" y="272328"/>
                </a:lnTo>
                <a:lnTo>
                  <a:pt x="88566" y="293719"/>
                </a:lnTo>
                <a:lnTo>
                  <a:pt x="129491" y="301401"/>
                </a:lnTo>
                <a:lnTo>
                  <a:pt x="170443" y="293719"/>
                </a:lnTo>
                <a:lnTo>
                  <a:pt x="206005" y="272328"/>
                </a:lnTo>
                <a:lnTo>
                  <a:pt x="234046" y="239711"/>
                </a:lnTo>
                <a:lnTo>
                  <a:pt x="252434" y="198352"/>
                </a:lnTo>
                <a:lnTo>
                  <a:pt x="259037" y="150733"/>
                </a:lnTo>
                <a:lnTo>
                  <a:pt x="252434" y="103082"/>
                </a:lnTo>
                <a:lnTo>
                  <a:pt x="234046" y="61704"/>
                </a:lnTo>
                <a:lnTo>
                  <a:pt x="206005" y="29077"/>
                </a:lnTo>
                <a:lnTo>
                  <a:pt x="170443" y="7682"/>
                </a:lnTo>
                <a:lnTo>
                  <a:pt x="129491" y="0"/>
                </a:lnTo>
                <a:close/>
              </a:path>
            </a:pathLst>
          </a:custGeom>
          <a:solidFill>
            <a:srgbClr val="FFB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49585" y="2433303"/>
            <a:ext cx="259079" cy="301625"/>
          </a:xfrm>
          <a:custGeom>
            <a:avLst/>
            <a:gdLst/>
            <a:ahLst/>
            <a:cxnLst/>
            <a:rect l="l" t="t" r="r" b="b"/>
            <a:pathLst>
              <a:path w="259080" h="301625">
                <a:moveTo>
                  <a:pt x="259037" y="150733"/>
                </a:moveTo>
                <a:lnTo>
                  <a:pt x="252434" y="198352"/>
                </a:lnTo>
                <a:lnTo>
                  <a:pt x="234046" y="239711"/>
                </a:lnTo>
                <a:lnTo>
                  <a:pt x="206005" y="272328"/>
                </a:lnTo>
                <a:lnTo>
                  <a:pt x="170443" y="293719"/>
                </a:lnTo>
                <a:lnTo>
                  <a:pt x="129491" y="301401"/>
                </a:lnTo>
                <a:lnTo>
                  <a:pt x="88566" y="293719"/>
                </a:lnTo>
                <a:lnTo>
                  <a:pt x="53020" y="272328"/>
                </a:lnTo>
                <a:lnTo>
                  <a:pt x="24987" y="239711"/>
                </a:lnTo>
                <a:lnTo>
                  <a:pt x="6602" y="198352"/>
                </a:lnTo>
                <a:lnTo>
                  <a:pt x="0" y="150733"/>
                </a:lnTo>
                <a:lnTo>
                  <a:pt x="6602" y="103082"/>
                </a:lnTo>
                <a:lnTo>
                  <a:pt x="24987" y="61704"/>
                </a:lnTo>
                <a:lnTo>
                  <a:pt x="53020" y="29077"/>
                </a:lnTo>
                <a:lnTo>
                  <a:pt x="88566" y="7682"/>
                </a:lnTo>
                <a:lnTo>
                  <a:pt x="129491" y="0"/>
                </a:lnTo>
                <a:lnTo>
                  <a:pt x="170443" y="7682"/>
                </a:lnTo>
                <a:lnTo>
                  <a:pt x="206005" y="29077"/>
                </a:lnTo>
                <a:lnTo>
                  <a:pt x="234046" y="61704"/>
                </a:lnTo>
                <a:lnTo>
                  <a:pt x="252434" y="103082"/>
                </a:lnTo>
                <a:lnTo>
                  <a:pt x="259037" y="150733"/>
                </a:lnTo>
                <a:close/>
              </a:path>
            </a:pathLst>
          </a:custGeom>
          <a:ln w="4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52769" y="2737101"/>
            <a:ext cx="665480" cy="422275"/>
          </a:xfrm>
          <a:custGeom>
            <a:avLst/>
            <a:gdLst/>
            <a:ahLst/>
            <a:cxnLst/>
            <a:rect l="l" t="t" r="r" b="b"/>
            <a:pathLst>
              <a:path w="665480" h="422275">
                <a:moveTo>
                  <a:pt x="426100" y="0"/>
                </a:moveTo>
                <a:lnTo>
                  <a:pt x="328696" y="4856"/>
                </a:lnTo>
                <a:lnTo>
                  <a:pt x="235365" y="4856"/>
                </a:lnTo>
                <a:lnTo>
                  <a:pt x="130523" y="18582"/>
                </a:lnTo>
                <a:lnTo>
                  <a:pt x="119718" y="24280"/>
                </a:lnTo>
                <a:lnTo>
                  <a:pt x="112280" y="33150"/>
                </a:lnTo>
                <a:lnTo>
                  <a:pt x="651" y="353135"/>
                </a:lnTo>
                <a:lnTo>
                  <a:pt x="0" y="363624"/>
                </a:lnTo>
                <a:lnTo>
                  <a:pt x="8795" y="367703"/>
                </a:lnTo>
                <a:lnTo>
                  <a:pt x="313114" y="399171"/>
                </a:lnTo>
                <a:lnTo>
                  <a:pt x="373326" y="421833"/>
                </a:lnTo>
                <a:lnTo>
                  <a:pt x="657393" y="353977"/>
                </a:lnTo>
                <a:lnTo>
                  <a:pt x="665483" y="349121"/>
                </a:lnTo>
                <a:lnTo>
                  <a:pt x="665483" y="336171"/>
                </a:lnTo>
                <a:lnTo>
                  <a:pt x="546470" y="26676"/>
                </a:lnTo>
                <a:lnTo>
                  <a:pt x="539683" y="16963"/>
                </a:lnTo>
                <a:lnTo>
                  <a:pt x="528879" y="12172"/>
                </a:lnTo>
                <a:lnTo>
                  <a:pt x="426100" y="0"/>
                </a:lnTo>
                <a:close/>
              </a:path>
            </a:pathLst>
          </a:custGeom>
          <a:solidFill>
            <a:srgbClr val="005F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52769" y="2737101"/>
            <a:ext cx="665480" cy="422275"/>
          </a:xfrm>
          <a:custGeom>
            <a:avLst/>
            <a:gdLst/>
            <a:ahLst/>
            <a:cxnLst/>
            <a:rect l="l" t="t" r="r" b="b"/>
            <a:pathLst>
              <a:path w="665480" h="422275">
                <a:moveTo>
                  <a:pt x="313114" y="399171"/>
                </a:moveTo>
                <a:lnTo>
                  <a:pt x="8795" y="367703"/>
                </a:lnTo>
                <a:lnTo>
                  <a:pt x="0" y="363624"/>
                </a:lnTo>
                <a:lnTo>
                  <a:pt x="651" y="353135"/>
                </a:lnTo>
                <a:lnTo>
                  <a:pt x="112280" y="33150"/>
                </a:lnTo>
                <a:lnTo>
                  <a:pt x="119718" y="24280"/>
                </a:lnTo>
                <a:lnTo>
                  <a:pt x="130523" y="18582"/>
                </a:lnTo>
                <a:lnTo>
                  <a:pt x="235365" y="4856"/>
                </a:lnTo>
                <a:lnTo>
                  <a:pt x="328696" y="4856"/>
                </a:lnTo>
                <a:lnTo>
                  <a:pt x="426100" y="0"/>
                </a:lnTo>
                <a:lnTo>
                  <a:pt x="528879" y="12172"/>
                </a:lnTo>
                <a:lnTo>
                  <a:pt x="539683" y="16963"/>
                </a:lnTo>
                <a:lnTo>
                  <a:pt x="546470" y="26676"/>
                </a:lnTo>
                <a:lnTo>
                  <a:pt x="665483" y="336171"/>
                </a:lnTo>
                <a:lnTo>
                  <a:pt x="665483" y="349121"/>
                </a:lnTo>
                <a:lnTo>
                  <a:pt x="657393" y="353977"/>
                </a:lnTo>
                <a:lnTo>
                  <a:pt x="373326" y="421833"/>
                </a:lnTo>
                <a:lnTo>
                  <a:pt x="313114" y="399171"/>
                </a:lnTo>
                <a:close/>
              </a:path>
            </a:pathLst>
          </a:custGeom>
          <a:ln w="4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94455" y="2736482"/>
            <a:ext cx="404394" cy="444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9126" y="2737101"/>
            <a:ext cx="333375" cy="238125"/>
          </a:xfrm>
          <a:custGeom>
            <a:avLst/>
            <a:gdLst/>
            <a:ahLst/>
            <a:cxnLst/>
            <a:rect l="l" t="t" r="r" b="b"/>
            <a:pathLst>
              <a:path w="333375" h="238125">
                <a:moveTo>
                  <a:pt x="64284" y="7316"/>
                </a:moveTo>
                <a:lnTo>
                  <a:pt x="0" y="87280"/>
                </a:lnTo>
                <a:lnTo>
                  <a:pt x="182591" y="237560"/>
                </a:lnTo>
                <a:lnTo>
                  <a:pt x="332768" y="82424"/>
                </a:lnTo>
                <a:lnTo>
                  <a:pt x="267832" y="0"/>
                </a:lnTo>
              </a:path>
            </a:pathLst>
          </a:custGeom>
          <a:ln w="45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94985" y="2987611"/>
            <a:ext cx="13335" cy="15875"/>
          </a:xfrm>
          <a:custGeom>
            <a:avLst/>
            <a:gdLst/>
            <a:ahLst/>
            <a:cxnLst/>
            <a:rect l="l" t="t" r="r" b="b"/>
            <a:pathLst>
              <a:path w="13335" h="15875">
                <a:moveTo>
                  <a:pt x="12867" y="7705"/>
                </a:moveTo>
                <a:lnTo>
                  <a:pt x="12867" y="11913"/>
                </a:lnTo>
                <a:lnTo>
                  <a:pt x="9990" y="15345"/>
                </a:lnTo>
                <a:lnTo>
                  <a:pt x="6406" y="15345"/>
                </a:lnTo>
                <a:lnTo>
                  <a:pt x="2877" y="15345"/>
                </a:lnTo>
                <a:lnTo>
                  <a:pt x="0" y="11913"/>
                </a:lnTo>
                <a:lnTo>
                  <a:pt x="0" y="7705"/>
                </a:lnTo>
                <a:lnTo>
                  <a:pt x="0" y="3431"/>
                </a:lnTo>
                <a:lnTo>
                  <a:pt x="2877" y="0"/>
                </a:lnTo>
                <a:lnTo>
                  <a:pt x="6406" y="0"/>
                </a:lnTo>
                <a:lnTo>
                  <a:pt x="9990" y="0"/>
                </a:lnTo>
                <a:lnTo>
                  <a:pt x="12867" y="3431"/>
                </a:lnTo>
                <a:lnTo>
                  <a:pt x="12867" y="7705"/>
                </a:lnTo>
                <a:close/>
              </a:path>
            </a:pathLst>
          </a:custGeom>
          <a:ln w="4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94985" y="3026395"/>
            <a:ext cx="13335" cy="15875"/>
          </a:xfrm>
          <a:custGeom>
            <a:avLst/>
            <a:gdLst/>
            <a:ahLst/>
            <a:cxnLst/>
            <a:rect l="l" t="t" r="r" b="b"/>
            <a:pathLst>
              <a:path w="13335" h="15875">
                <a:moveTo>
                  <a:pt x="12867" y="7705"/>
                </a:moveTo>
                <a:lnTo>
                  <a:pt x="12867" y="11913"/>
                </a:lnTo>
                <a:lnTo>
                  <a:pt x="9990" y="15345"/>
                </a:lnTo>
                <a:lnTo>
                  <a:pt x="6406" y="15345"/>
                </a:lnTo>
                <a:lnTo>
                  <a:pt x="2877" y="15345"/>
                </a:lnTo>
                <a:lnTo>
                  <a:pt x="0" y="11913"/>
                </a:lnTo>
                <a:lnTo>
                  <a:pt x="0" y="7705"/>
                </a:lnTo>
                <a:lnTo>
                  <a:pt x="0" y="3431"/>
                </a:lnTo>
                <a:lnTo>
                  <a:pt x="2877" y="0"/>
                </a:lnTo>
                <a:lnTo>
                  <a:pt x="6406" y="0"/>
                </a:lnTo>
                <a:lnTo>
                  <a:pt x="9990" y="0"/>
                </a:lnTo>
                <a:lnTo>
                  <a:pt x="12867" y="3431"/>
                </a:lnTo>
                <a:lnTo>
                  <a:pt x="12867" y="7705"/>
                </a:lnTo>
                <a:close/>
              </a:path>
            </a:pathLst>
          </a:custGeom>
          <a:ln w="43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65120" y="1298447"/>
            <a:ext cx="5109209" cy="67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65120" y="1629155"/>
            <a:ext cx="1486661" cy="677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65120" y="1984248"/>
            <a:ext cx="3736085" cy="6774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78835" y="2289048"/>
            <a:ext cx="4476750" cy="6774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865120" y="2670048"/>
            <a:ext cx="5267706" cy="6774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865120" y="2974848"/>
            <a:ext cx="2116074" cy="6774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65120" y="3355847"/>
            <a:ext cx="5141213" cy="6774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65120" y="3660647"/>
            <a:ext cx="2634234" cy="6774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65120" y="4041647"/>
            <a:ext cx="4671822" cy="67741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865120" y="4346447"/>
            <a:ext cx="1605533" cy="6774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043808" y="1376629"/>
            <a:ext cx="4803140" cy="3440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project scope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must be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explicitly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defined</a:t>
            </a:r>
            <a:endParaRPr sz="2400">
              <a:latin typeface="Arial"/>
              <a:cs typeface="Arial"/>
            </a:endParaRPr>
          </a:p>
          <a:p>
            <a:pPr marL="24765" marR="692785" indent="-12700">
              <a:lnSpc>
                <a:spcPts val="2400"/>
              </a:lnSpc>
              <a:spcBef>
                <a:spcPts val="44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task and/or functional  decomposition is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necessary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40"/>
              </a:lnSpc>
              <a:spcBef>
                <a:spcPts val="12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historical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measures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(metrics)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64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helpful</a:t>
            </a:r>
            <a:endParaRPr sz="2400">
              <a:latin typeface="Arial"/>
              <a:cs typeface="Arial"/>
            </a:endParaRPr>
          </a:p>
          <a:p>
            <a:pPr marL="12700" marR="128270">
              <a:lnSpc>
                <a:spcPts val="2400"/>
              </a:lnSpc>
              <a:spcBef>
                <a:spcPts val="6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at least 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techniques  should be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00">
              <a:latin typeface="Arial"/>
              <a:cs typeface="Arial"/>
            </a:endParaRPr>
          </a:p>
          <a:p>
            <a:pPr marL="12700" marR="598805">
              <a:lnSpc>
                <a:spcPts val="2400"/>
              </a:lnSpc>
              <a:spcBef>
                <a:spcPts val="6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remember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uncertainty is  inherent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706623" y="1552955"/>
            <a:ext cx="152399" cy="1767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706623" y="2212848"/>
            <a:ext cx="152399" cy="1889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706623" y="2887979"/>
            <a:ext cx="152399" cy="1737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706623" y="3598164"/>
            <a:ext cx="152399" cy="1752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706623" y="4259579"/>
            <a:ext cx="152399" cy="1737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6944" y="163068"/>
            <a:ext cx="6384798" cy="1229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0826" y="311022"/>
            <a:ext cx="5681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Estimation</a:t>
            </a:r>
            <a:r>
              <a:rPr spc="-80" dirty="0"/>
              <a:t> </a:t>
            </a:r>
            <a:r>
              <a:rPr dirty="0"/>
              <a:t>Techniques</a:t>
            </a:r>
          </a:p>
        </p:txBody>
      </p:sp>
      <p:sp>
        <p:nvSpPr>
          <p:cNvPr id="4" name="object 4"/>
          <p:cNvSpPr/>
          <p:nvPr/>
        </p:nvSpPr>
        <p:spPr>
          <a:xfrm>
            <a:off x="1501139" y="1351788"/>
            <a:ext cx="6287262" cy="899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2080" y="1615427"/>
            <a:ext cx="300977" cy="302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11224" y="1624457"/>
            <a:ext cx="254507" cy="256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1139" y="1937004"/>
            <a:ext cx="4886706" cy="899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2080" y="2200643"/>
            <a:ext cx="300977" cy="302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224" y="2209673"/>
            <a:ext cx="254507" cy="256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1139" y="2424683"/>
            <a:ext cx="2498598" cy="899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62683" y="3046476"/>
            <a:ext cx="634745" cy="7338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3016" y="3014472"/>
            <a:ext cx="4664202" cy="7871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33955" y="3441191"/>
            <a:ext cx="1991106" cy="7871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62683" y="3985259"/>
            <a:ext cx="634745" cy="7338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33016" y="3953255"/>
            <a:ext cx="4303013" cy="7871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1139" y="4460747"/>
            <a:ext cx="1392173" cy="8999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41677" y="1361287"/>
            <a:ext cx="5779135" cy="372046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480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past (similar) </a:t>
            </a: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experience  conventional estimation  techniques</a:t>
            </a:r>
            <a:endParaRPr sz="3200">
              <a:latin typeface="Arial"/>
              <a:cs typeface="Arial"/>
            </a:endParaRPr>
          </a:p>
          <a:p>
            <a:pPr marL="413384" marR="1158240" indent="-286385">
              <a:lnSpc>
                <a:spcPct val="100000"/>
              </a:lnSpc>
              <a:spcBef>
                <a:spcPts val="690"/>
              </a:spcBef>
              <a:buChar char="–"/>
              <a:tabLst>
                <a:tab pos="512445" algn="l"/>
                <a:tab pos="51308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task breakdown and</a:t>
            </a: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effort 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70"/>
              </a:spcBef>
              <a:buChar char="–"/>
              <a:tabLst>
                <a:tab pos="512445" algn="l"/>
                <a:tab pos="513080" algn="l"/>
              </a:tabLst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size (e.g.,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FP)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endParaRPr sz="3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02080" y="4724387"/>
            <a:ext cx="300977" cy="302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11224" y="4733416"/>
            <a:ext cx="254507" cy="256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8083" y="2497835"/>
            <a:ext cx="3111246" cy="1715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83407" y="2423160"/>
            <a:ext cx="3110865" cy="1714500"/>
          </a:xfrm>
          <a:custGeom>
            <a:avLst/>
            <a:gdLst/>
            <a:ahLst/>
            <a:cxnLst/>
            <a:rect l="l" t="t" r="r" b="b"/>
            <a:pathLst>
              <a:path w="3110865" h="1714500">
                <a:moveTo>
                  <a:pt x="1555242" y="0"/>
                </a:moveTo>
                <a:lnTo>
                  <a:pt x="1494175" y="648"/>
                </a:lnTo>
                <a:lnTo>
                  <a:pt x="1433705" y="2579"/>
                </a:lnTo>
                <a:lnTo>
                  <a:pt x="1373874" y="5767"/>
                </a:lnTo>
                <a:lnTo>
                  <a:pt x="1314726" y="10189"/>
                </a:lnTo>
                <a:lnTo>
                  <a:pt x="1256303" y="15821"/>
                </a:lnTo>
                <a:lnTo>
                  <a:pt x="1198650" y="22640"/>
                </a:lnTo>
                <a:lnTo>
                  <a:pt x="1141809" y="30621"/>
                </a:lnTo>
                <a:lnTo>
                  <a:pt x="1085823" y="39740"/>
                </a:lnTo>
                <a:lnTo>
                  <a:pt x="1030737" y="49975"/>
                </a:lnTo>
                <a:lnTo>
                  <a:pt x="976592" y="61301"/>
                </a:lnTo>
                <a:lnTo>
                  <a:pt x="923432" y="73693"/>
                </a:lnTo>
                <a:lnTo>
                  <a:pt x="871301" y="87130"/>
                </a:lnTo>
                <a:lnTo>
                  <a:pt x="820241" y="101585"/>
                </a:lnTo>
                <a:lnTo>
                  <a:pt x="770297" y="117037"/>
                </a:lnTo>
                <a:lnTo>
                  <a:pt x="721510" y="133461"/>
                </a:lnTo>
                <a:lnTo>
                  <a:pt x="673925" y="150832"/>
                </a:lnTo>
                <a:lnTo>
                  <a:pt x="627585" y="169128"/>
                </a:lnTo>
                <a:lnTo>
                  <a:pt x="582532" y="188325"/>
                </a:lnTo>
                <a:lnTo>
                  <a:pt x="538810" y="208398"/>
                </a:lnTo>
                <a:lnTo>
                  <a:pt x="496463" y="229324"/>
                </a:lnTo>
                <a:lnTo>
                  <a:pt x="455533" y="251079"/>
                </a:lnTo>
                <a:lnTo>
                  <a:pt x="416063" y="273639"/>
                </a:lnTo>
                <a:lnTo>
                  <a:pt x="378098" y="296980"/>
                </a:lnTo>
                <a:lnTo>
                  <a:pt x="341680" y="321079"/>
                </a:lnTo>
                <a:lnTo>
                  <a:pt x="306852" y="345912"/>
                </a:lnTo>
                <a:lnTo>
                  <a:pt x="273658" y="371455"/>
                </a:lnTo>
                <a:lnTo>
                  <a:pt x="242141" y="397684"/>
                </a:lnTo>
                <a:lnTo>
                  <a:pt x="212343" y="424575"/>
                </a:lnTo>
                <a:lnTo>
                  <a:pt x="184310" y="452104"/>
                </a:lnTo>
                <a:lnTo>
                  <a:pt x="158082" y="480248"/>
                </a:lnTo>
                <a:lnTo>
                  <a:pt x="111220" y="538285"/>
                </a:lnTo>
                <a:lnTo>
                  <a:pt x="72103" y="598495"/>
                </a:lnTo>
                <a:lnTo>
                  <a:pt x="41076" y="660687"/>
                </a:lnTo>
                <a:lnTo>
                  <a:pt x="18486" y="724670"/>
                </a:lnTo>
                <a:lnTo>
                  <a:pt x="4679" y="790255"/>
                </a:lnTo>
                <a:lnTo>
                  <a:pt x="0" y="857250"/>
                </a:lnTo>
                <a:lnTo>
                  <a:pt x="1177" y="890911"/>
                </a:lnTo>
                <a:lnTo>
                  <a:pt x="10463" y="957225"/>
                </a:lnTo>
                <a:lnTo>
                  <a:pt x="28705" y="1022033"/>
                </a:lnTo>
                <a:lnTo>
                  <a:pt x="55557" y="1085144"/>
                </a:lnTo>
                <a:lnTo>
                  <a:pt x="90672" y="1146369"/>
                </a:lnTo>
                <a:lnTo>
                  <a:pt x="133705" y="1205516"/>
                </a:lnTo>
                <a:lnTo>
                  <a:pt x="184310" y="1262395"/>
                </a:lnTo>
                <a:lnTo>
                  <a:pt x="212344" y="1289924"/>
                </a:lnTo>
                <a:lnTo>
                  <a:pt x="242141" y="1316815"/>
                </a:lnTo>
                <a:lnTo>
                  <a:pt x="273658" y="1343044"/>
                </a:lnTo>
                <a:lnTo>
                  <a:pt x="306852" y="1368587"/>
                </a:lnTo>
                <a:lnTo>
                  <a:pt x="341680" y="1393420"/>
                </a:lnTo>
                <a:lnTo>
                  <a:pt x="378098" y="1417519"/>
                </a:lnTo>
                <a:lnTo>
                  <a:pt x="416063" y="1440860"/>
                </a:lnTo>
                <a:lnTo>
                  <a:pt x="455533" y="1463421"/>
                </a:lnTo>
                <a:lnTo>
                  <a:pt x="496463" y="1485175"/>
                </a:lnTo>
                <a:lnTo>
                  <a:pt x="538810" y="1506101"/>
                </a:lnTo>
                <a:lnTo>
                  <a:pt x="582532" y="1526174"/>
                </a:lnTo>
                <a:lnTo>
                  <a:pt x="627585" y="1545371"/>
                </a:lnTo>
                <a:lnTo>
                  <a:pt x="673925" y="1563667"/>
                </a:lnTo>
                <a:lnTo>
                  <a:pt x="721510" y="1581038"/>
                </a:lnTo>
                <a:lnTo>
                  <a:pt x="770297" y="1597462"/>
                </a:lnTo>
                <a:lnTo>
                  <a:pt x="820241" y="1612914"/>
                </a:lnTo>
                <a:lnTo>
                  <a:pt x="871301" y="1627369"/>
                </a:lnTo>
                <a:lnTo>
                  <a:pt x="923432" y="1640806"/>
                </a:lnTo>
                <a:lnTo>
                  <a:pt x="976592" y="1653198"/>
                </a:lnTo>
                <a:lnTo>
                  <a:pt x="1030737" y="1664524"/>
                </a:lnTo>
                <a:lnTo>
                  <a:pt x="1085823" y="1674759"/>
                </a:lnTo>
                <a:lnTo>
                  <a:pt x="1141809" y="1683878"/>
                </a:lnTo>
                <a:lnTo>
                  <a:pt x="1198650" y="1691859"/>
                </a:lnTo>
                <a:lnTo>
                  <a:pt x="1256303" y="1698678"/>
                </a:lnTo>
                <a:lnTo>
                  <a:pt x="1314726" y="1704310"/>
                </a:lnTo>
                <a:lnTo>
                  <a:pt x="1373874" y="1708732"/>
                </a:lnTo>
                <a:lnTo>
                  <a:pt x="1433705" y="1711920"/>
                </a:lnTo>
                <a:lnTo>
                  <a:pt x="1494175" y="1713851"/>
                </a:lnTo>
                <a:lnTo>
                  <a:pt x="1555242" y="1714500"/>
                </a:lnTo>
                <a:lnTo>
                  <a:pt x="1616308" y="1713851"/>
                </a:lnTo>
                <a:lnTo>
                  <a:pt x="1676778" y="1711920"/>
                </a:lnTo>
                <a:lnTo>
                  <a:pt x="1736609" y="1708732"/>
                </a:lnTo>
                <a:lnTo>
                  <a:pt x="1795757" y="1704310"/>
                </a:lnTo>
                <a:lnTo>
                  <a:pt x="1854180" y="1698678"/>
                </a:lnTo>
                <a:lnTo>
                  <a:pt x="1911833" y="1691859"/>
                </a:lnTo>
                <a:lnTo>
                  <a:pt x="1968674" y="1683878"/>
                </a:lnTo>
                <a:lnTo>
                  <a:pt x="2024660" y="1674759"/>
                </a:lnTo>
                <a:lnTo>
                  <a:pt x="2079746" y="1664524"/>
                </a:lnTo>
                <a:lnTo>
                  <a:pt x="2133891" y="1653198"/>
                </a:lnTo>
                <a:lnTo>
                  <a:pt x="2187051" y="1640806"/>
                </a:lnTo>
                <a:lnTo>
                  <a:pt x="2239182" y="1627369"/>
                </a:lnTo>
                <a:lnTo>
                  <a:pt x="2290242" y="1612914"/>
                </a:lnTo>
                <a:lnTo>
                  <a:pt x="2340186" y="1597462"/>
                </a:lnTo>
                <a:lnTo>
                  <a:pt x="2388973" y="1581038"/>
                </a:lnTo>
                <a:lnTo>
                  <a:pt x="2436558" y="1563667"/>
                </a:lnTo>
                <a:lnTo>
                  <a:pt x="2482898" y="1545371"/>
                </a:lnTo>
                <a:lnTo>
                  <a:pt x="2527951" y="1526174"/>
                </a:lnTo>
                <a:lnTo>
                  <a:pt x="2571673" y="1506101"/>
                </a:lnTo>
                <a:lnTo>
                  <a:pt x="2614020" y="1485175"/>
                </a:lnTo>
                <a:lnTo>
                  <a:pt x="2654950" y="1463421"/>
                </a:lnTo>
                <a:lnTo>
                  <a:pt x="2694420" y="1440860"/>
                </a:lnTo>
                <a:lnTo>
                  <a:pt x="2732385" y="1417519"/>
                </a:lnTo>
                <a:lnTo>
                  <a:pt x="2768803" y="1393420"/>
                </a:lnTo>
                <a:lnTo>
                  <a:pt x="2803631" y="1368587"/>
                </a:lnTo>
                <a:lnTo>
                  <a:pt x="2836825" y="1343044"/>
                </a:lnTo>
                <a:lnTo>
                  <a:pt x="2868342" y="1316815"/>
                </a:lnTo>
                <a:lnTo>
                  <a:pt x="2898139" y="1289924"/>
                </a:lnTo>
                <a:lnTo>
                  <a:pt x="2926173" y="1262395"/>
                </a:lnTo>
                <a:lnTo>
                  <a:pt x="2952401" y="1234251"/>
                </a:lnTo>
                <a:lnTo>
                  <a:pt x="2999263" y="1176214"/>
                </a:lnTo>
                <a:lnTo>
                  <a:pt x="3038380" y="1116004"/>
                </a:lnTo>
                <a:lnTo>
                  <a:pt x="3069407" y="1053812"/>
                </a:lnTo>
                <a:lnTo>
                  <a:pt x="3091997" y="989829"/>
                </a:lnTo>
                <a:lnTo>
                  <a:pt x="3105804" y="924244"/>
                </a:lnTo>
                <a:lnTo>
                  <a:pt x="3110484" y="857250"/>
                </a:lnTo>
                <a:lnTo>
                  <a:pt x="3109306" y="823588"/>
                </a:lnTo>
                <a:lnTo>
                  <a:pt x="3100020" y="757274"/>
                </a:lnTo>
                <a:lnTo>
                  <a:pt x="3081778" y="692466"/>
                </a:lnTo>
                <a:lnTo>
                  <a:pt x="3054926" y="629355"/>
                </a:lnTo>
                <a:lnTo>
                  <a:pt x="3019811" y="568130"/>
                </a:lnTo>
                <a:lnTo>
                  <a:pt x="2976778" y="508983"/>
                </a:lnTo>
                <a:lnTo>
                  <a:pt x="2926173" y="452104"/>
                </a:lnTo>
                <a:lnTo>
                  <a:pt x="2898139" y="424575"/>
                </a:lnTo>
                <a:lnTo>
                  <a:pt x="2868342" y="397684"/>
                </a:lnTo>
                <a:lnTo>
                  <a:pt x="2836825" y="371455"/>
                </a:lnTo>
                <a:lnTo>
                  <a:pt x="2803631" y="345912"/>
                </a:lnTo>
                <a:lnTo>
                  <a:pt x="2768803" y="321079"/>
                </a:lnTo>
                <a:lnTo>
                  <a:pt x="2732385" y="296980"/>
                </a:lnTo>
                <a:lnTo>
                  <a:pt x="2694420" y="273639"/>
                </a:lnTo>
                <a:lnTo>
                  <a:pt x="2654950" y="251079"/>
                </a:lnTo>
                <a:lnTo>
                  <a:pt x="2614020" y="229324"/>
                </a:lnTo>
                <a:lnTo>
                  <a:pt x="2571673" y="208398"/>
                </a:lnTo>
                <a:lnTo>
                  <a:pt x="2527951" y="188325"/>
                </a:lnTo>
                <a:lnTo>
                  <a:pt x="2482898" y="169128"/>
                </a:lnTo>
                <a:lnTo>
                  <a:pt x="2436558" y="150832"/>
                </a:lnTo>
                <a:lnTo>
                  <a:pt x="2388973" y="133461"/>
                </a:lnTo>
                <a:lnTo>
                  <a:pt x="2340186" y="117037"/>
                </a:lnTo>
                <a:lnTo>
                  <a:pt x="2290242" y="101585"/>
                </a:lnTo>
                <a:lnTo>
                  <a:pt x="2239182" y="87130"/>
                </a:lnTo>
                <a:lnTo>
                  <a:pt x="2187051" y="73693"/>
                </a:lnTo>
                <a:lnTo>
                  <a:pt x="2133891" y="61301"/>
                </a:lnTo>
                <a:lnTo>
                  <a:pt x="2079746" y="49975"/>
                </a:lnTo>
                <a:lnTo>
                  <a:pt x="2024660" y="39740"/>
                </a:lnTo>
                <a:lnTo>
                  <a:pt x="1968674" y="30621"/>
                </a:lnTo>
                <a:lnTo>
                  <a:pt x="1911833" y="22640"/>
                </a:lnTo>
                <a:lnTo>
                  <a:pt x="1854180" y="15821"/>
                </a:lnTo>
                <a:lnTo>
                  <a:pt x="1795757" y="10189"/>
                </a:lnTo>
                <a:lnTo>
                  <a:pt x="1736609" y="5767"/>
                </a:lnTo>
                <a:lnTo>
                  <a:pt x="1676778" y="2579"/>
                </a:lnTo>
                <a:lnTo>
                  <a:pt x="1616308" y="648"/>
                </a:lnTo>
                <a:lnTo>
                  <a:pt x="1555242" y="0"/>
                </a:lnTo>
                <a:close/>
              </a:path>
            </a:pathLst>
          </a:custGeom>
          <a:solidFill>
            <a:srgbClr val="7A46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4524" y="280415"/>
            <a:ext cx="7163561" cy="1229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7517" y="428370"/>
            <a:ext cx="64630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Functional</a:t>
            </a:r>
            <a:r>
              <a:rPr spc="-45" dirty="0"/>
              <a:t> </a:t>
            </a:r>
            <a:r>
              <a:rPr dirty="0"/>
              <a:t>Decomposition</a:t>
            </a:r>
          </a:p>
        </p:txBody>
      </p:sp>
      <p:sp>
        <p:nvSpPr>
          <p:cNvPr id="6" name="object 6"/>
          <p:cNvSpPr/>
          <p:nvPr/>
        </p:nvSpPr>
        <p:spPr>
          <a:xfrm>
            <a:off x="1536953" y="1969770"/>
            <a:ext cx="1638300" cy="2562225"/>
          </a:xfrm>
          <a:custGeom>
            <a:avLst/>
            <a:gdLst/>
            <a:ahLst/>
            <a:cxnLst/>
            <a:rect l="l" t="t" r="r" b="b"/>
            <a:pathLst>
              <a:path w="1638300" h="2562225">
                <a:moveTo>
                  <a:pt x="0" y="2561843"/>
                </a:moveTo>
                <a:lnTo>
                  <a:pt x="1638300" y="2561843"/>
                </a:lnTo>
                <a:lnTo>
                  <a:pt x="1638300" y="0"/>
                </a:lnTo>
                <a:lnTo>
                  <a:pt x="0" y="0"/>
                </a:lnTo>
                <a:lnTo>
                  <a:pt x="0" y="2561843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36953" y="1969770"/>
            <a:ext cx="1638300" cy="2562225"/>
          </a:xfrm>
          <a:custGeom>
            <a:avLst/>
            <a:gdLst/>
            <a:ahLst/>
            <a:cxnLst/>
            <a:rect l="l" t="t" r="r" b="b"/>
            <a:pathLst>
              <a:path w="1638300" h="2562225">
                <a:moveTo>
                  <a:pt x="0" y="2561843"/>
                </a:moveTo>
                <a:lnTo>
                  <a:pt x="1638300" y="2561843"/>
                </a:lnTo>
                <a:lnTo>
                  <a:pt x="1638300" y="0"/>
                </a:lnTo>
                <a:lnTo>
                  <a:pt x="0" y="0"/>
                </a:lnTo>
                <a:lnTo>
                  <a:pt x="0" y="2561843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8561" y="1917954"/>
            <a:ext cx="1638300" cy="2550160"/>
          </a:xfrm>
          <a:custGeom>
            <a:avLst/>
            <a:gdLst/>
            <a:ahLst/>
            <a:cxnLst/>
            <a:rect l="l" t="t" r="r" b="b"/>
            <a:pathLst>
              <a:path w="1638300" h="2550160">
                <a:moveTo>
                  <a:pt x="0" y="2549652"/>
                </a:moveTo>
                <a:lnTo>
                  <a:pt x="1638300" y="2549652"/>
                </a:lnTo>
                <a:lnTo>
                  <a:pt x="1638300" y="0"/>
                </a:lnTo>
                <a:lnTo>
                  <a:pt x="0" y="0"/>
                </a:lnTo>
                <a:lnTo>
                  <a:pt x="0" y="2549652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8561" y="1917954"/>
            <a:ext cx="1638300" cy="2550160"/>
          </a:xfrm>
          <a:custGeom>
            <a:avLst/>
            <a:gdLst/>
            <a:ahLst/>
            <a:cxnLst/>
            <a:rect l="l" t="t" r="r" b="b"/>
            <a:pathLst>
              <a:path w="1638300" h="2550160">
                <a:moveTo>
                  <a:pt x="0" y="2549652"/>
                </a:moveTo>
                <a:lnTo>
                  <a:pt x="1638300" y="2549652"/>
                </a:lnTo>
                <a:lnTo>
                  <a:pt x="1638300" y="0"/>
                </a:lnTo>
                <a:lnTo>
                  <a:pt x="0" y="0"/>
                </a:lnTo>
                <a:lnTo>
                  <a:pt x="0" y="254965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0169" y="1829561"/>
            <a:ext cx="1651000" cy="532765"/>
          </a:xfrm>
          <a:custGeom>
            <a:avLst/>
            <a:gdLst/>
            <a:ahLst/>
            <a:cxnLst/>
            <a:rect l="l" t="t" r="r" b="b"/>
            <a:pathLst>
              <a:path w="1651000" h="532764">
                <a:moveTo>
                  <a:pt x="0" y="532638"/>
                </a:moveTo>
                <a:lnTo>
                  <a:pt x="1650492" y="532638"/>
                </a:lnTo>
                <a:lnTo>
                  <a:pt x="1650492" y="0"/>
                </a:lnTo>
                <a:lnTo>
                  <a:pt x="0" y="0"/>
                </a:lnTo>
                <a:lnTo>
                  <a:pt x="0" y="532638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0169" y="3284220"/>
            <a:ext cx="1651000" cy="1107440"/>
          </a:xfrm>
          <a:custGeom>
            <a:avLst/>
            <a:gdLst/>
            <a:ahLst/>
            <a:cxnLst/>
            <a:rect l="l" t="t" r="r" b="b"/>
            <a:pathLst>
              <a:path w="1651000" h="1107439">
                <a:moveTo>
                  <a:pt x="0" y="1107185"/>
                </a:moveTo>
                <a:lnTo>
                  <a:pt x="1650492" y="1107185"/>
                </a:lnTo>
                <a:lnTo>
                  <a:pt x="1650492" y="0"/>
                </a:lnTo>
                <a:lnTo>
                  <a:pt x="0" y="0"/>
                </a:lnTo>
                <a:lnTo>
                  <a:pt x="0" y="1107185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169" y="1829561"/>
            <a:ext cx="1651000" cy="2562225"/>
          </a:xfrm>
          <a:custGeom>
            <a:avLst/>
            <a:gdLst/>
            <a:ahLst/>
            <a:cxnLst/>
            <a:rect l="l" t="t" r="r" b="b"/>
            <a:pathLst>
              <a:path w="1651000" h="2562225">
                <a:moveTo>
                  <a:pt x="0" y="2561844"/>
                </a:moveTo>
                <a:lnTo>
                  <a:pt x="1650492" y="2561844"/>
                </a:lnTo>
                <a:lnTo>
                  <a:pt x="1650492" y="0"/>
                </a:lnTo>
                <a:lnTo>
                  <a:pt x="0" y="0"/>
                </a:lnTo>
                <a:lnTo>
                  <a:pt x="0" y="256184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57883" y="2362200"/>
            <a:ext cx="1666239" cy="922019"/>
          </a:xfrm>
          <a:custGeom>
            <a:avLst/>
            <a:gdLst/>
            <a:ahLst/>
            <a:cxnLst/>
            <a:rect l="l" t="t" r="r" b="b"/>
            <a:pathLst>
              <a:path w="1666239" h="922020">
                <a:moveTo>
                  <a:pt x="0" y="922020"/>
                </a:moveTo>
                <a:lnTo>
                  <a:pt x="1665731" y="922020"/>
                </a:lnTo>
                <a:lnTo>
                  <a:pt x="1665731" y="0"/>
                </a:lnTo>
                <a:lnTo>
                  <a:pt x="0" y="0"/>
                </a:lnTo>
                <a:lnTo>
                  <a:pt x="0" y="922020"/>
                </a:lnTo>
                <a:close/>
              </a:path>
            </a:pathLst>
          </a:custGeom>
          <a:solidFill>
            <a:srgbClr val="0000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3396" y="2307335"/>
            <a:ext cx="1876805" cy="677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48561" y="1943861"/>
            <a:ext cx="228600" cy="2447925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R="121920">
              <a:lnSpc>
                <a:spcPct val="100000"/>
              </a:lnSpc>
              <a:spcBef>
                <a:spcPts val="20"/>
              </a:spcBef>
            </a:pPr>
            <a:endParaRPr sz="3100">
              <a:latin typeface="Times New Roman"/>
              <a:cs typeface="Times New Roman"/>
            </a:endParaRPr>
          </a:p>
          <a:p>
            <a:pPr marL="5080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71600" y="2647188"/>
            <a:ext cx="1687830" cy="6774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49908" y="2386965"/>
            <a:ext cx="1447800" cy="7308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065" marR="62230" indent="94615">
              <a:lnSpc>
                <a:spcPts val="2670"/>
              </a:lnSpc>
              <a:spcBef>
                <a:spcPts val="36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tatement  of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59708" y="2378964"/>
            <a:ext cx="1555241" cy="677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52900" y="2697479"/>
            <a:ext cx="657605" cy="677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42715" y="3014472"/>
            <a:ext cx="2344674" cy="6774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20261" y="2458339"/>
            <a:ext cx="1966595" cy="10267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>
              <a:lnSpc>
                <a:spcPts val="269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endParaRPr sz="2400">
              <a:latin typeface="Arial"/>
              <a:cs typeface="Arial"/>
            </a:endParaRPr>
          </a:p>
          <a:p>
            <a:pPr marL="12700" marR="5080" indent="710565">
              <a:lnSpc>
                <a:spcPts val="2500"/>
              </a:lnSpc>
              <a:spcBef>
                <a:spcPts val="21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  "grammat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62400" y="3345179"/>
            <a:ext cx="1360170" cy="6774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140834" y="3423361"/>
            <a:ext cx="9836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rse"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63996" y="3128772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4"/>
                </a:moveTo>
                <a:lnTo>
                  <a:pt x="699516" y="100584"/>
                </a:lnTo>
                <a:lnTo>
                  <a:pt x="699516" y="0"/>
                </a:lnTo>
                <a:lnTo>
                  <a:pt x="0" y="0"/>
                </a:lnTo>
                <a:lnTo>
                  <a:pt x="0" y="100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3996" y="3128772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4"/>
                </a:moveTo>
                <a:lnTo>
                  <a:pt x="699516" y="100584"/>
                </a:lnTo>
                <a:lnTo>
                  <a:pt x="699516" y="0"/>
                </a:lnTo>
                <a:lnTo>
                  <a:pt x="0" y="0"/>
                </a:lnTo>
                <a:lnTo>
                  <a:pt x="0" y="1005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3603" y="3700271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1" y="100583"/>
                </a:lnTo>
                <a:lnTo>
                  <a:pt x="697991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3603" y="3700271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1" y="100583"/>
                </a:lnTo>
                <a:lnTo>
                  <a:pt x="697991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78296" y="3700271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3"/>
                </a:moveTo>
                <a:lnTo>
                  <a:pt x="699516" y="100583"/>
                </a:lnTo>
                <a:lnTo>
                  <a:pt x="699516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78296" y="3700271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3"/>
                </a:moveTo>
                <a:lnTo>
                  <a:pt x="699516" y="100583"/>
                </a:lnTo>
                <a:lnTo>
                  <a:pt x="699516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56704" y="3700271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2" y="100583"/>
                </a:lnTo>
                <a:lnTo>
                  <a:pt x="6979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56704" y="3700271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2" y="100583"/>
                </a:lnTo>
                <a:lnTo>
                  <a:pt x="6979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56403" y="43373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56403" y="43373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63896" y="4728971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3"/>
                </a:moveTo>
                <a:lnTo>
                  <a:pt x="699515" y="100583"/>
                </a:lnTo>
                <a:lnTo>
                  <a:pt x="699515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63896" y="4728971"/>
            <a:ext cx="699770" cy="100965"/>
          </a:xfrm>
          <a:custGeom>
            <a:avLst/>
            <a:gdLst/>
            <a:ahLst/>
            <a:cxnLst/>
            <a:rect l="l" t="t" r="r" b="b"/>
            <a:pathLst>
              <a:path w="699770" h="100964">
                <a:moveTo>
                  <a:pt x="0" y="100583"/>
                </a:moveTo>
                <a:lnTo>
                  <a:pt x="699515" y="100583"/>
                </a:lnTo>
                <a:lnTo>
                  <a:pt x="699515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85103" y="51374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85103" y="51374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39611" y="43373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39611" y="4337303"/>
            <a:ext cx="698500" cy="99060"/>
          </a:xfrm>
          <a:custGeom>
            <a:avLst/>
            <a:gdLst/>
            <a:ahLst/>
            <a:cxnLst/>
            <a:rect l="l" t="t" r="r" b="b"/>
            <a:pathLst>
              <a:path w="698500" h="99060">
                <a:moveTo>
                  <a:pt x="0" y="99060"/>
                </a:moveTo>
                <a:lnTo>
                  <a:pt x="697991" y="99060"/>
                </a:lnTo>
                <a:lnTo>
                  <a:pt x="697991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25411" y="4703064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2" y="100583"/>
                </a:lnTo>
                <a:lnTo>
                  <a:pt x="6979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25411" y="4703064"/>
            <a:ext cx="698500" cy="100965"/>
          </a:xfrm>
          <a:custGeom>
            <a:avLst/>
            <a:gdLst/>
            <a:ahLst/>
            <a:cxnLst/>
            <a:rect l="l" t="t" r="r" b="b"/>
            <a:pathLst>
              <a:path w="698500" h="100964">
                <a:moveTo>
                  <a:pt x="0" y="100583"/>
                </a:moveTo>
                <a:lnTo>
                  <a:pt x="697992" y="100583"/>
                </a:lnTo>
                <a:lnTo>
                  <a:pt x="697992" y="0"/>
                </a:lnTo>
                <a:lnTo>
                  <a:pt x="0" y="0"/>
                </a:lnTo>
                <a:lnTo>
                  <a:pt x="0" y="10058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32904" y="4337303"/>
            <a:ext cx="711835" cy="99060"/>
          </a:xfrm>
          <a:custGeom>
            <a:avLst/>
            <a:gdLst/>
            <a:ahLst/>
            <a:cxnLst/>
            <a:rect l="l" t="t" r="r" b="b"/>
            <a:pathLst>
              <a:path w="711834" h="99060">
                <a:moveTo>
                  <a:pt x="0" y="99060"/>
                </a:moveTo>
                <a:lnTo>
                  <a:pt x="711707" y="99060"/>
                </a:lnTo>
                <a:lnTo>
                  <a:pt x="711707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32904" y="4337303"/>
            <a:ext cx="711835" cy="99060"/>
          </a:xfrm>
          <a:custGeom>
            <a:avLst/>
            <a:gdLst/>
            <a:ahLst/>
            <a:cxnLst/>
            <a:rect l="l" t="t" r="r" b="b"/>
            <a:pathLst>
              <a:path w="711834" h="99060">
                <a:moveTo>
                  <a:pt x="0" y="99060"/>
                </a:moveTo>
                <a:lnTo>
                  <a:pt x="711707" y="99060"/>
                </a:lnTo>
                <a:lnTo>
                  <a:pt x="711707" y="0"/>
                </a:lnTo>
                <a:lnTo>
                  <a:pt x="0" y="0"/>
                </a:lnTo>
                <a:lnTo>
                  <a:pt x="0" y="990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51753" y="3315461"/>
            <a:ext cx="749935" cy="314325"/>
          </a:xfrm>
          <a:custGeom>
            <a:avLst/>
            <a:gdLst/>
            <a:ahLst/>
            <a:cxnLst/>
            <a:rect l="l" t="t" r="r" b="b"/>
            <a:pathLst>
              <a:path w="749935" h="314325">
                <a:moveTo>
                  <a:pt x="749808" y="0"/>
                </a:moveTo>
                <a:lnTo>
                  <a:pt x="0" y="313944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27470" y="3303270"/>
            <a:ext cx="0" cy="326390"/>
          </a:xfrm>
          <a:custGeom>
            <a:avLst/>
            <a:gdLst/>
            <a:ahLst/>
            <a:cxnLst/>
            <a:rect l="l" t="t" r="r" b="b"/>
            <a:pathLst>
              <a:path h="326389">
                <a:moveTo>
                  <a:pt x="0" y="0"/>
                </a:moveTo>
                <a:lnTo>
                  <a:pt x="0" y="326135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27470" y="3315461"/>
            <a:ext cx="939165" cy="314325"/>
          </a:xfrm>
          <a:custGeom>
            <a:avLst/>
            <a:gdLst/>
            <a:ahLst/>
            <a:cxnLst/>
            <a:rect l="l" t="t" r="r" b="b"/>
            <a:pathLst>
              <a:path w="939165" h="314325">
                <a:moveTo>
                  <a:pt x="0" y="0"/>
                </a:moveTo>
                <a:lnTo>
                  <a:pt x="938783" y="313944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32070" y="3899153"/>
            <a:ext cx="431800" cy="340360"/>
          </a:xfrm>
          <a:custGeom>
            <a:avLst/>
            <a:gdLst/>
            <a:ahLst/>
            <a:cxnLst/>
            <a:rect l="l" t="t" r="r" b="b"/>
            <a:pathLst>
              <a:path w="431800" h="340360">
                <a:moveTo>
                  <a:pt x="431291" y="0"/>
                </a:moveTo>
                <a:lnTo>
                  <a:pt x="0" y="339852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63361" y="3899153"/>
            <a:ext cx="26034" cy="734695"/>
          </a:xfrm>
          <a:custGeom>
            <a:avLst/>
            <a:gdLst/>
            <a:ahLst/>
            <a:cxnLst/>
            <a:rect l="l" t="t" r="r" b="b"/>
            <a:pathLst>
              <a:path w="26035" h="734695">
                <a:moveTo>
                  <a:pt x="0" y="0"/>
                </a:moveTo>
                <a:lnTo>
                  <a:pt x="25908" y="734568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51170" y="3899153"/>
            <a:ext cx="647700" cy="1167765"/>
          </a:xfrm>
          <a:custGeom>
            <a:avLst/>
            <a:gdLst/>
            <a:ahLst/>
            <a:cxnLst/>
            <a:rect l="l" t="t" r="r" b="b"/>
            <a:pathLst>
              <a:path w="647700" h="1167764">
                <a:moveTo>
                  <a:pt x="0" y="0"/>
                </a:moveTo>
                <a:lnTo>
                  <a:pt x="647700" y="1167384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1561" y="3874770"/>
            <a:ext cx="88900" cy="378460"/>
          </a:xfrm>
          <a:custGeom>
            <a:avLst/>
            <a:gdLst/>
            <a:ahLst/>
            <a:cxnLst/>
            <a:rect l="l" t="t" r="r" b="b"/>
            <a:pathLst>
              <a:path w="88900" h="378460">
                <a:moveTo>
                  <a:pt x="88391" y="0"/>
                </a:moveTo>
                <a:lnTo>
                  <a:pt x="0" y="377951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89953" y="3874770"/>
            <a:ext cx="547370" cy="771525"/>
          </a:xfrm>
          <a:custGeom>
            <a:avLst/>
            <a:gdLst/>
            <a:ahLst/>
            <a:cxnLst/>
            <a:rect l="l" t="t" r="r" b="b"/>
            <a:pathLst>
              <a:path w="547370" h="771525">
                <a:moveTo>
                  <a:pt x="0" y="0"/>
                </a:moveTo>
                <a:lnTo>
                  <a:pt x="547116" y="771143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18654" y="3874770"/>
            <a:ext cx="0" cy="378460"/>
          </a:xfrm>
          <a:custGeom>
            <a:avLst/>
            <a:gdLst/>
            <a:ahLst/>
            <a:cxnLst/>
            <a:rect l="l" t="t" r="r" b="b"/>
            <a:pathLst>
              <a:path h="378460">
                <a:moveTo>
                  <a:pt x="0" y="0"/>
                </a:moveTo>
                <a:lnTo>
                  <a:pt x="0" y="377951"/>
                </a:lnTo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28944" y="2150364"/>
            <a:ext cx="1940813" cy="6774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15000" y="2516123"/>
            <a:ext cx="2570226" cy="6774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893689" y="2229739"/>
            <a:ext cx="21932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functional  de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omposit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908</Words>
  <Application>Microsoft Office PowerPoint</Application>
  <PresentationFormat>On-screen Show (4:3)</PresentationFormat>
  <Paragraphs>237</Paragraphs>
  <Slides>25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Document</vt:lpstr>
      <vt:lpstr>Software Cost Estimation</vt:lpstr>
      <vt:lpstr>Software Project Planning</vt:lpstr>
      <vt:lpstr>The  Steps</vt:lpstr>
      <vt:lpstr>To Understand Scope ...</vt:lpstr>
      <vt:lpstr>Write it  Down!</vt:lpstr>
      <vt:lpstr>Defect Removal Efficiency</vt:lpstr>
      <vt:lpstr>Cost Estimation</vt:lpstr>
      <vt:lpstr>Estimation Techniques</vt:lpstr>
      <vt:lpstr>Functional Decomposition</vt:lpstr>
      <vt:lpstr>Conventional Methods:  LOC/FP Approach</vt:lpstr>
      <vt:lpstr>Comparing LOC and FP</vt:lpstr>
      <vt:lpstr>Example: LOC Approach</vt:lpstr>
      <vt:lpstr>Example: FP Approach</vt:lpstr>
      <vt:lpstr>Creating a Task Matrix</vt:lpstr>
      <vt:lpstr>Process-Based Estimation Example</vt:lpstr>
      <vt:lpstr>Tool-Based Estimation</vt:lpstr>
      <vt:lpstr>Empirical Estimation Models</vt:lpstr>
      <vt:lpstr>Empirical Estimation Model</vt:lpstr>
      <vt:lpstr>COCOMO Model</vt:lpstr>
      <vt:lpstr>COCOMO II</vt:lpstr>
      <vt:lpstr>Object Points Estimate</vt:lpstr>
      <vt:lpstr>The Software Equation</vt:lpstr>
      <vt:lpstr>Estimation Guidelines</vt:lpstr>
      <vt:lpstr>The Make-Buy Decision</vt:lpstr>
      <vt:lpstr>Computing Expected  Cost    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eunus</dc:creator>
  <cp:lastModifiedBy>User</cp:lastModifiedBy>
  <cp:revision>6</cp:revision>
  <dcterms:created xsi:type="dcterms:W3CDTF">2019-09-08T15:04:46Z</dcterms:created>
  <dcterms:modified xsi:type="dcterms:W3CDTF">2019-09-08T15:29:31Z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2019-09-08T00:00:00Z</vt:filetime>
  </property>
</Properties>
</file>